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autoCompressPictures="0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257" r:id="rId3"/>
    <p:sldId id="258" r:id="rId4"/>
    <p:sldId id="275" r:id="rId5"/>
    <p:sldId id="259" r:id="rId6"/>
    <p:sldId id="261" r:id="rId7"/>
    <p:sldId id="262" r:id="rId8"/>
    <p:sldId id="263" r:id="rId9"/>
    <p:sldId id="264" r:id="rId10"/>
    <p:sldId id="271" r:id="rId11"/>
    <p:sldId id="272" r:id="rId12"/>
    <p:sldId id="265" r:id="rId13"/>
    <p:sldId id="266" r:id="rId14"/>
    <p:sldId id="267" r:id="rId15"/>
    <p:sldId id="277" r:id="rId16"/>
    <p:sldId id="273" r:id="rId17"/>
    <p:sldId id="268" r:id="rId18"/>
    <p:sldId id="269" r:id="rId19"/>
    <p:sldId id="274" r:id="rId20"/>
    <p:sldId id="278" r:id="rId21"/>
    <p:sldId id="279" r:id="rId22"/>
    <p:sldId id="280" r:id="rId23"/>
    <p:sldId id="281" r:id="rId24"/>
    <p:sldId id="282" r:id="rId25"/>
    <p:sldId id="276" r:id="rId26"/>
  </p:sldIdLst>
  <p:sldSz cx="12192000" cy="6858000"/>
  <p:notesSz cx="6858000" cy="9144000"/>
  <p:defaultTextStyle>
    <a:defPPr algn="r" rtl="1">
      <a:defRPr lang="he-IL"/>
    </a:defPPr>
    <a:lvl1pPr marL="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95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9" d="100"/>
          <a:sy n="79" d="100"/>
        </p:scale>
        <p:origin x="4392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8CD446-5151-4492-9BAA-BF8C156A6E26}" type="doc">
      <dgm:prSet loTypeId="urn:microsoft.com/office/officeart/2005/8/layout/cycle6#1" loCatId="cycle" qsTypeId="urn:microsoft.com/office/officeart/2005/8/quickstyle/simple1#1" qsCatId="simple" csTypeId="urn:microsoft.com/office/officeart/2005/8/colors/accent1_2#1" csCatId="accent1" phldr="1"/>
      <dgm:spPr/>
      <dgm:t>
        <a:bodyPr/>
        <a:lstStyle/>
        <a:p>
          <a:pPr rtl="1"/>
          <a:endParaRPr lang="he-IL"/>
        </a:p>
      </dgm:t>
    </dgm:pt>
    <dgm:pt modelId="{48079097-5C6F-4956-80C9-BDBC7F620BED}">
      <dgm:prSet phldrT="[טקסט]"/>
      <dgm:spPr/>
      <dgm:t>
        <a:bodyPr/>
        <a:lstStyle/>
        <a:p>
          <a:pPr rtl="1"/>
          <a:r>
            <a:rPr lang="en-US" dirty="0"/>
            <a:t>Posting small donations</a:t>
          </a:r>
          <a:endParaRPr lang="he-IL" dirty="0"/>
        </a:p>
      </dgm:t>
    </dgm:pt>
    <dgm:pt modelId="{F16BB92C-24E3-4BC8-9779-36334147A9C0}" type="parTrans" cxnId="{17B3FED6-28C3-4B33-A689-84341494E31F}">
      <dgm:prSet/>
      <dgm:spPr/>
      <dgm:t>
        <a:bodyPr/>
        <a:lstStyle/>
        <a:p>
          <a:pPr rtl="1"/>
          <a:endParaRPr lang="he-IL"/>
        </a:p>
      </dgm:t>
    </dgm:pt>
    <dgm:pt modelId="{B3763871-22C1-4933-A397-A7B53470B625}" type="sibTrans" cxnId="{17B3FED6-28C3-4B33-A689-84341494E31F}">
      <dgm:prSet/>
      <dgm:spPr/>
      <dgm:t>
        <a:bodyPr/>
        <a:lstStyle/>
        <a:p>
          <a:pPr rtl="1"/>
          <a:endParaRPr lang="he-IL"/>
        </a:p>
      </dgm:t>
    </dgm:pt>
    <dgm:pt modelId="{FF847C44-E527-475F-9235-50FB46F7553A}">
      <dgm:prSet phldrT="[טקסט]"/>
      <dgm:spPr/>
      <dgm:t>
        <a:bodyPr/>
        <a:lstStyle/>
        <a:p>
          <a:r>
            <a:rPr lang="en-GB" dirty="0"/>
            <a:t>Link between large organizations and non-profit organizations</a:t>
          </a:r>
          <a:endParaRPr lang="he-IL" dirty="0"/>
        </a:p>
      </dgm:t>
    </dgm:pt>
    <dgm:pt modelId="{F43D73EE-A66A-4674-9603-DA0922C558CA}" type="parTrans" cxnId="{529D9550-D843-4573-9A22-B57C34C70A9D}">
      <dgm:prSet/>
      <dgm:spPr/>
      <dgm:t>
        <a:bodyPr/>
        <a:lstStyle/>
        <a:p>
          <a:pPr rtl="1"/>
          <a:endParaRPr lang="he-IL"/>
        </a:p>
      </dgm:t>
    </dgm:pt>
    <dgm:pt modelId="{82CE2388-93C1-4880-A5CE-5FD28E4F1AB8}" type="sibTrans" cxnId="{529D9550-D843-4573-9A22-B57C34C70A9D}">
      <dgm:prSet/>
      <dgm:spPr/>
      <dgm:t>
        <a:bodyPr/>
        <a:lstStyle/>
        <a:p>
          <a:pPr rtl="1"/>
          <a:endParaRPr lang="he-IL"/>
        </a:p>
      </dgm:t>
    </dgm:pt>
    <dgm:pt modelId="{AD6F50BE-36D4-48C2-88EF-7C8C0AC50AD5}">
      <dgm:prSet phldrT="[טקסט]"/>
      <dgm:spPr/>
      <dgm:t>
        <a:bodyPr/>
        <a:lstStyle/>
        <a:p>
          <a:r>
            <a:rPr lang="en-GB" dirty="0"/>
            <a:t>Accessibility to donors and those in need</a:t>
          </a:r>
          <a:endParaRPr lang="he-IL" dirty="0"/>
        </a:p>
      </dgm:t>
    </dgm:pt>
    <dgm:pt modelId="{06FF6E19-E8D0-48EB-94AE-6DA75B3E2E13}" type="parTrans" cxnId="{05C14A67-DDA2-423D-AC80-7BAD1F9BE5BC}">
      <dgm:prSet/>
      <dgm:spPr/>
      <dgm:t>
        <a:bodyPr/>
        <a:lstStyle/>
        <a:p>
          <a:pPr rtl="1"/>
          <a:endParaRPr lang="he-IL"/>
        </a:p>
      </dgm:t>
    </dgm:pt>
    <dgm:pt modelId="{58F702CF-932E-4845-BF0F-EE3ECFB74962}" type="sibTrans" cxnId="{05C14A67-DDA2-423D-AC80-7BAD1F9BE5BC}">
      <dgm:prSet/>
      <dgm:spPr/>
      <dgm:t>
        <a:bodyPr/>
        <a:lstStyle/>
        <a:p>
          <a:pPr rtl="1"/>
          <a:endParaRPr lang="he-IL"/>
        </a:p>
      </dgm:t>
    </dgm:pt>
    <dgm:pt modelId="{D7C2F03D-4320-4E3B-A0D9-970ECADED5FB}">
      <dgm:prSet phldrT="[טקסט]"/>
      <dgm:spPr/>
      <dgm:t>
        <a:bodyPr/>
        <a:lstStyle/>
        <a:p>
          <a:r>
            <a:rPr lang="en-GB" dirty="0"/>
            <a:t>Keeping the information about the donations</a:t>
          </a:r>
          <a:endParaRPr lang="he-IL" dirty="0"/>
        </a:p>
      </dgm:t>
    </dgm:pt>
    <dgm:pt modelId="{44AFA58C-8864-440B-AFC5-0E2D4608B1E3}" type="parTrans" cxnId="{953591B1-C7DA-4EC6-BDAD-9FE5E7930818}">
      <dgm:prSet/>
      <dgm:spPr/>
      <dgm:t>
        <a:bodyPr/>
        <a:lstStyle/>
        <a:p>
          <a:pPr rtl="1"/>
          <a:endParaRPr lang="he-IL"/>
        </a:p>
      </dgm:t>
    </dgm:pt>
    <dgm:pt modelId="{A85D053C-1236-4FC7-A7DC-AA6269F8F6B0}" type="sibTrans" cxnId="{953591B1-C7DA-4EC6-BDAD-9FE5E7930818}">
      <dgm:prSet/>
      <dgm:spPr/>
      <dgm:t>
        <a:bodyPr/>
        <a:lstStyle/>
        <a:p>
          <a:pPr rtl="1"/>
          <a:endParaRPr lang="he-IL"/>
        </a:p>
      </dgm:t>
    </dgm:pt>
    <dgm:pt modelId="{7656F14F-2F8F-46BF-8E49-B706CB75F667}" type="pres">
      <dgm:prSet presAssocID="{4D8CD446-5151-4492-9BAA-BF8C156A6E26}" presName="cycle" presStyleCnt="0">
        <dgm:presLayoutVars>
          <dgm:dir/>
          <dgm:resizeHandles val="exact"/>
        </dgm:presLayoutVars>
      </dgm:prSet>
      <dgm:spPr/>
    </dgm:pt>
    <dgm:pt modelId="{5459353E-4474-4CBD-8417-3132DB75D4A3}" type="pres">
      <dgm:prSet presAssocID="{48079097-5C6F-4956-80C9-BDBC7F620BED}" presName="node" presStyleLbl="node1" presStyleIdx="0" presStyleCnt="4" custScaleX="121617" custScaleY="136048">
        <dgm:presLayoutVars>
          <dgm:bulletEnabled val="1"/>
        </dgm:presLayoutVars>
      </dgm:prSet>
      <dgm:spPr/>
    </dgm:pt>
    <dgm:pt modelId="{AA762F92-BFCD-4B17-8A1A-455FBE0B198B}" type="pres">
      <dgm:prSet presAssocID="{48079097-5C6F-4956-80C9-BDBC7F620BED}" presName="spNode" presStyleCnt="0"/>
      <dgm:spPr/>
    </dgm:pt>
    <dgm:pt modelId="{8B1B1F21-A1D9-4E8A-896E-32611A57B890}" type="pres">
      <dgm:prSet presAssocID="{B3763871-22C1-4933-A397-A7B53470B625}" presName="sibTrans" presStyleLbl="sibTrans1D1" presStyleIdx="0" presStyleCnt="4"/>
      <dgm:spPr/>
    </dgm:pt>
    <dgm:pt modelId="{E9761BD0-6A5F-459E-B875-2D6645BDAD48}" type="pres">
      <dgm:prSet presAssocID="{FF847C44-E527-475F-9235-50FB46F7553A}" presName="node" presStyleLbl="node1" presStyleIdx="1" presStyleCnt="4" custScaleX="123501" custScaleY="146557">
        <dgm:presLayoutVars>
          <dgm:bulletEnabled val="1"/>
        </dgm:presLayoutVars>
      </dgm:prSet>
      <dgm:spPr/>
    </dgm:pt>
    <dgm:pt modelId="{B1E547A1-DBE5-4F13-A956-3E3BCAD8C8A4}" type="pres">
      <dgm:prSet presAssocID="{FF847C44-E527-475F-9235-50FB46F7553A}" presName="spNode" presStyleCnt="0"/>
      <dgm:spPr/>
    </dgm:pt>
    <dgm:pt modelId="{E5CFFA21-DF56-4653-9888-D78DE519AE7D}" type="pres">
      <dgm:prSet presAssocID="{82CE2388-93C1-4880-A5CE-5FD28E4F1AB8}" presName="sibTrans" presStyleLbl="sibTrans1D1" presStyleIdx="1" presStyleCnt="4"/>
      <dgm:spPr/>
    </dgm:pt>
    <dgm:pt modelId="{D3CF00B5-D64F-42C6-A8AF-EFEED0172A76}" type="pres">
      <dgm:prSet presAssocID="{AD6F50BE-36D4-48C2-88EF-7C8C0AC50AD5}" presName="node" presStyleLbl="node1" presStyleIdx="2" presStyleCnt="4" custScaleX="127764" custScaleY="158818" custRadScaleRad="102266" custRadScaleInc="3349">
        <dgm:presLayoutVars>
          <dgm:bulletEnabled val="1"/>
        </dgm:presLayoutVars>
      </dgm:prSet>
      <dgm:spPr/>
    </dgm:pt>
    <dgm:pt modelId="{12CD47EF-22A5-4BEF-AD7A-15C9CA68E6BF}" type="pres">
      <dgm:prSet presAssocID="{AD6F50BE-36D4-48C2-88EF-7C8C0AC50AD5}" presName="spNode" presStyleCnt="0"/>
      <dgm:spPr/>
    </dgm:pt>
    <dgm:pt modelId="{3E4F6FCB-75FE-4D12-AED2-9DD86E8C6466}" type="pres">
      <dgm:prSet presAssocID="{58F702CF-932E-4845-BF0F-EE3ECFB74962}" presName="sibTrans" presStyleLbl="sibTrans1D1" presStyleIdx="2" presStyleCnt="4"/>
      <dgm:spPr/>
    </dgm:pt>
    <dgm:pt modelId="{4AF64AC7-F012-4731-8695-0E1D3E3059FE}" type="pres">
      <dgm:prSet presAssocID="{D7C2F03D-4320-4E3B-A0D9-970ECADED5FB}" presName="node" presStyleLbl="node1" presStyleIdx="3" presStyleCnt="4" custScaleX="146769" custScaleY="130511">
        <dgm:presLayoutVars>
          <dgm:bulletEnabled val="1"/>
        </dgm:presLayoutVars>
      </dgm:prSet>
      <dgm:spPr/>
    </dgm:pt>
    <dgm:pt modelId="{B9398410-423A-4AB9-8DC1-0F49C6B94013}" type="pres">
      <dgm:prSet presAssocID="{D7C2F03D-4320-4E3B-A0D9-970ECADED5FB}" presName="spNode" presStyleCnt="0"/>
      <dgm:spPr/>
    </dgm:pt>
    <dgm:pt modelId="{774DA4FD-6889-4CA4-9D27-6C77E3207549}" type="pres">
      <dgm:prSet presAssocID="{A85D053C-1236-4FC7-A7DC-AA6269F8F6B0}" presName="sibTrans" presStyleLbl="sibTrans1D1" presStyleIdx="3" presStyleCnt="4"/>
      <dgm:spPr/>
    </dgm:pt>
  </dgm:ptLst>
  <dgm:cxnLst>
    <dgm:cxn modelId="{744EAB0E-E5CD-43BA-98FB-1937AB946361}" type="presOf" srcId="{AD6F50BE-36D4-48C2-88EF-7C8C0AC50AD5}" destId="{D3CF00B5-D64F-42C6-A8AF-EFEED0172A76}" srcOrd="0" destOrd="0" presId="urn:microsoft.com/office/officeart/2005/8/layout/cycle6#1"/>
    <dgm:cxn modelId="{220BE033-9860-4E5D-BE1F-573670D65B78}" type="presOf" srcId="{58F702CF-932E-4845-BF0F-EE3ECFB74962}" destId="{3E4F6FCB-75FE-4D12-AED2-9DD86E8C6466}" srcOrd="0" destOrd="0" presId="urn:microsoft.com/office/officeart/2005/8/layout/cycle6#1"/>
    <dgm:cxn modelId="{05C14A67-DDA2-423D-AC80-7BAD1F9BE5BC}" srcId="{4D8CD446-5151-4492-9BAA-BF8C156A6E26}" destId="{AD6F50BE-36D4-48C2-88EF-7C8C0AC50AD5}" srcOrd="2" destOrd="0" parTransId="{06FF6E19-E8D0-48EB-94AE-6DA75B3E2E13}" sibTransId="{58F702CF-932E-4845-BF0F-EE3ECFB74962}"/>
    <dgm:cxn modelId="{529D9550-D843-4573-9A22-B57C34C70A9D}" srcId="{4D8CD446-5151-4492-9BAA-BF8C156A6E26}" destId="{FF847C44-E527-475F-9235-50FB46F7553A}" srcOrd="1" destOrd="0" parTransId="{F43D73EE-A66A-4674-9603-DA0922C558CA}" sibTransId="{82CE2388-93C1-4880-A5CE-5FD28E4F1AB8}"/>
    <dgm:cxn modelId="{94616472-E1A2-4DC7-B02D-E2F8D46B6E1B}" type="presOf" srcId="{A85D053C-1236-4FC7-A7DC-AA6269F8F6B0}" destId="{774DA4FD-6889-4CA4-9D27-6C77E3207549}" srcOrd="0" destOrd="0" presId="urn:microsoft.com/office/officeart/2005/8/layout/cycle6#1"/>
    <dgm:cxn modelId="{D34A0977-B278-4565-9FFD-857E6F205E5A}" type="presOf" srcId="{82CE2388-93C1-4880-A5CE-5FD28E4F1AB8}" destId="{E5CFFA21-DF56-4653-9888-D78DE519AE7D}" srcOrd="0" destOrd="0" presId="urn:microsoft.com/office/officeart/2005/8/layout/cycle6#1"/>
    <dgm:cxn modelId="{953591B1-C7DA-4EC6-BDAD-9FE5E7930818}" srcId="{4D8CD446-5151-4492-9BAA-BF8C156A6E26}" destId="{D7C2F03D-4320-4E3B-A0D9-970ECADED5FB}" srcOrd="3" destOrd="0" parTransId="{44AFA58C-8864-440B-AFC5-0E2D4608B1E3}" sibTransId="{A85D053C-1236-4FC7-A7DC-AA6269F8F6B0}"/>
    <dgm:cxn modelId="{4AC492C9-CF90-4492-A396-02A0D03AB8FB}" type="presOf" srcId="{D7C2F03D-4320-4E3B-A0D9-970ECADED5FB}" destId="{4AF64AC7-F012-4731-8695-0E1D3E3059FE}" srcOrd="0" destOrd="0" presId="urn:microsoft.com/office/officeart/2005/8/layout/cycle6#1"/>
    <dgm:cxn modelId="{17B3FED6-28C3-4B33-A689-84341494E31F}" srcId="{4D8CD446-5151-4492-9BAA-BF8C156A6E26}" destId="{48079097-5C6F-4956-80C9-BDBC7F620BED}" srcOrd="0" destOrd="0" parTransId="{F16BB92C-24E3-4BC8-9779-36334147A9C0}" sibTransId="{B3763871-22C1-4933-A397-A7B53470B625}"/>
    <dgm:cxn modelId="{C86BB7E5-8A6E-4AB0-805D-1308725876BE}" type="presOf" srcId="{B3763871-22C1-4933-A397-A7B53470B625}" destId="{8B1B1F21-A1D9-4E8A-896E-32611A57B890}" srcOrd="0" destOrd="0" presId="urn:microsoft.com/office/officeart/2005/8/layout/cycle6#1"/>
    <dgm:cxn modelId="{376A42ED-E716-4088-A66C-E8BCD47A2865}" type="presOf" srcId="{4D8CD446-5151-4492-9BAA-BF8C156A6E26}" destId="{7656F14F-2F8F-46BF-8E49-B706CB75F667}" srcOrd="0" destOrd="0" presId="urn:microsoft.com/office/officeart/2005/8/layout/cycle6#1"/>
    <dgm:cxn modelId="{899516FB-CB05-4A48-B794-F099168D531B}" type="presOf" srcId="{FF847C44-E527-475F-9235-50FB46F7553A}" destId="{E9761BD0-6A5F-459E-B875-2D6645BDAD48}" srcOrd="0" destOrd="0" presId="urn:microsoft.com/office/officeart/2005/8/layout/cycle6#1"/>
    <dgm:cxn modelId="{5EA177FC-006A-480A-8C16-A87B82A3A37D}" type="presOf" srcId="{48079097-5C6F-4956-80C9-BDBC7F620BED}" destId="{5459353E-4474-4CBD-8417-3132DB75D4A3}" srcOrd="0" destOrd="0" presId="urn:microsoft.com/office/officeart/2005/8/layout/cycle6#1"/>
    <dgm:cxn modelId="{47FD8CCB-03F7-40D2-B115-E0EC9096E64F}" type="presParOf" srcId="{7656F14F-2F8F-46BF-8E49-B706CB75F667}" destId="{5459353E-4474-4CBD-8417-3132DB75D4A3}" srcOrd="0" destOrd="0" presId="urn:microsoft.com/office/officeart/2005/8/layout/cycle6#1"/>
    <dgm:cxn modelId="{8CC58210-9D5E-49CE-9159-CA2C75754BC6}" type="presParOf" srcId="{7656F14F-2F8F-46BF-8E49-B706CB75F667}" destId="{AA762F92-BFCD-4B17-8A1A-455FBE0B198B}" srcOrd="1" destOrd="0" presId="urn:microsoft.com/office/officeart/2005/8/layout/cycle6#1"/>
    <dgm:cxn modelId="{40F761D3-D2BC-4391-A4C7-CE1BDFDBBBDF}" type="presParOf" srcId="{7656F14F-2F8F-46BF-8E49-B706CB75F667}" destId="{8B1B1F21-A1D9-4E8A-896E-32611A57B890}" srcOrd="2" destOrd="0" presId="urn:microsoft.com/office/officeart/2005/8/layout/cycle6#1"/>
    <dgm:cxn modelId="{3E742DA6-7E2D-4DA6-A6C2-AC201B0A2954}" type="presParOf" srcId="{7656F14F-2F8F-46BF-8E49-B706CB75F667}" destId="{E9761BD0-6A5F-459E-B875-2D6645BDAD48}" srcOrd="3" destOrd="0" presId="urn:microsoft.com/office/officeart/2005/8/layout/cycle6#1"/>
    <dgm:cxn modelId="{225CED48-9947-44B2-9244-86C693EBE6AA}" type="presParOf" srcId="{7656F14F-2F8F-46BF-8E49-B706CB75F667}" destId="{B1E547A1-DBE5-4F13-A956-3E3BCAD8C8A4}" srcOrd="4" destOrd="0" presId="urn:microsoft.com/office/officeart/2005/8/layout/cycle6#1"/>
    <dgm:cxn modelId="{F9E42E7C-38A4-4AB3-9631-9D7D083D8C71}" type="presParOf" srcId="{7656F14F-2F8F-46BF-8E49-B706CB75F667}" destId="{E5CFFA21-DF56-4653-9888-D78DE519AE7D}" srcOrd="5" destOrd="0" presId="urn:microsoft.com/office/officeart/2005/8/layout/cycle6#1"/>
    <dgm:cxn modelId="{AC0C8778-1988-4194-9332-714ABFB647D0}" type="presParOf" srcId="{7656F14F-2F8F-46BF-8E49-B706CB75F667}" destId="{D3CF00B5-D64F-42C6-A8AF-EFEED0172A76}" srcOrd="6" destOrd="0" presId="urn:microsoft.com/office/officeart/2005/8/layout/cycle6#1"/>
    <dgm:cxn modelId="{86700862-6ACA-41AA-910D-BE40D701F54F}" type="presParOf" srcId="{7656F14F-2F8F-46BF-8E49-B706CB75F667}" destId="{12CD47EF-22A5-4BEF-AD7A-15C9CA68E6BF}" srcOrd="7" destOrd="0" presId="urn:microsoft.com/office/officeart/2005/8/layout/cycle6#1"/>
    <dgm:cxn modelId="{65075644-6E65-4279-A00B-E0FA6CFC6DBD}" type="presParOf" srcId="{7656F14F-2F8F-46BF-8E49-B706CB75F667}" destId="{3E4F6FCB-75FE-4D12-AED2-9DD86E8C6466}" srcOrd="8" destOrd="0" presId="urn:microsoft.com/office/officeart/2005/8/layout/cycle6#1"/>
    <dgm:cxn modelId="{FC57A29E-8D17-405E-A070-E29A0C70BC9D}" type="presParOf" srcId="{7656F14F-2F8F-46BF-8E49-B706CB75F667}" destId="{4AF64AC7-F012-4731-8695-0E1D3E3059FE}" srcOrd="9" destOrd="0" presId="urn:microsoft.com/office/officeart/2005/8/layout/cycle6#1"/>
    <dgm:cxn modelId="{53751592-B5A9-4F25-BFE7-70607DA5D740}" type="presParOf" srcId="{7656F14F-2F8F-46BF-8E49-B706CB75F667}" destId="{B9398410-423A-4AB9-8DC1-0F49C6B94013}" srcOrd="10" destOrd="0" presId="urn:microsoft.com/office/officeart/2005/8/layout/cycle6#1"/>
    <dgm:cxn modelId="{C1970C75-DFEE-4472-9D0A-46E82B70A477}" type="presParOf" srcId="{7656F14F-2F8F-46BF-8E49-B706CB75F667}" destId="{774DA4FD-6889-4CA4-9D27-6C77E3207549}" srcOrd="11" destOrd="0" presId="urn:microsoft.com/office/officeart/2005/8/layout/cycle6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59353E-4474-4CBD-8417-3132DB75D4A3}">
      <dsp:nvSpPr>
        <dsp:cNvPr id="0" name=""/>
        <dsp:cNvSpPr/>
      </dsp:nvSpPr>
      <dsp:spPr bwMode="white">
        <a:xfrm>
          <a:off x="3801944" y="-249843"/>
          <a:ext cx="1990914" cy="144765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Posting small donations</a:t>
          </a:r>
          <a:endParaRPr lang="he-IL" sz="1800" kern="1200" dirty="0"/>
        </a:p>
      </dsp:txBody>
      <dsp:txXfrm>
        <a:off x="3872612" y="-179175"/>
        <a:ext cx="1849578" cy="1306315"/>
      </dsp:txXfrm>
    </dsp:sp>
    <dsp:sp modelId="{8B1B1F21-A1D9-4E8A-896E-32611A57B890}">
      <dsp:nvSpPr>
        <dsp:cNvPr id="0" name=""/>
        <dsp:cNvSpPr/>
      </dsp:nvSpPr>
      <dsp:spPr>
        <a:xfrm>
          <a:off x="3038812" y="473982"/>
          <a:ext cx="3517177" cy="3517177"/>
        </a:xfrm>
        <a:custGeom>
          <a:avLst/>
          <a:gdLst/>
          <a:ahLst/>
          <a:cxnLst/>
          <a:rect l="0" t="0" r="0" b="0"/>
          <a:pathLst>
            <a:path>
              <a:moveTo>
                <a:pt x="2761343" y="313902"/>
              </a:moveTo>
              <a:arcTo wR="1758588" hR="1758588" stAng="18285867" swAng="1717584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761BD0-6A5F-459E-B875-2D6645BDAD48}">
      <dsp:nvSpPr>
        <dsp:cNvPr id="0" name=""/>
        <dsp:cNvSpPr/>
      </dsp:nvSpPr>
      <dsp:spPr bwMode="white">
        <a:xfrm>
          <a:off x="5545111" y="1452833"/>
          <a:ext cx="2021756" cy="15594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Link between large organizations and non-profit organizations</a:t>
          </a:r>
          <a:endParaRPr lang="he-IL" sz="1800" kern="1200" dirty="0"/>
        </a:p>
      </dsp:txBody>
      <dsp:txXfrm>
        <a:off x="5621238" y="1528960"/>
        <a:ext cx="1869502" cy="1407220"/>
      </dsp:txXfrm>
    </dsp:sp>
    <dsp:sp modelId="{E5CFFA21-DF56-4653-9888-D78DE519AE7D}">
      <dsp:nvSpPr>
        <dsp:cNvPr id="0" name=""/>
        <dsp:cNvSpPr/>
      </dsp:nvSpPr>
      <dsp:spPr>
        <a:xfrm>
          <a:off x="3038549" y="474514"/>
          <a:ext cx="3517177" cy="3517177"/>
        </a:xfrm>
        <a:custGeom>
          <a:avLst/>
          <a:gdLst/>
          <a:ahLst/>
          <a:cxnLst/>
          <a:rect l="0" t="0" r="0" b="0"/>
          <a:pathLst>
            <a:path>
              <a:moveTo>
                <a:pt x="3331276" y="2545537"/>
              </a:moveTo>
              <a:arcTo wR="1758588" hR="1758588" stAng="1594961" swAng="1674237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CF00B5-D64F-42C6-A8AF-EFEED0172A76}">
      <dsp:nvSpPr>
        <dsp:cNvPr id="0" name=""/>
        <dsp:cNvSpPr/>
      </dsp:nvSpPr>
      <dsp:spPr bwMode="white">
        <a:xfrm>
          <a:off x="3720095" y="3146189"/>
          <a:ext cx="2091543" cy="16899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Accessibility to donors and those in need</a:t>
          </a:r>
          <a:endParaRPr lang="he-IL" sz="1800" kern="1200" dirty="0"/>
        </a:p>
      </dsp:txBody>
      <dsp:txXfrm>
        <a:off x="3802591" y="3228685"/>
        <a:ext cx="1926551" cy="1524948"/>
      </dsp:txXfrm>
    </dsp:sp>
    <dsp:sp modelId="{3E4F6FCB-75FE-4D12-AED2-9DD86E8C6466}">
      <dsp:nvSpPr>
        <dsp:cNvPr id="0" name=""/>
        <dsp:cNvSpPr/>
      </dsp:nvSpPr>
      <dsp:spPr>
        <a:xfrm>
          <a:off x="3039043" y="474518"/>
          <a:ext cx="3517177" cy="3517177"/>
        </a:xfrm>
        <a:custGeom>
          <a:avLst/>
          <a:gdLst/>
          <a:ahLst/>
          <a:cxnLst/>
          <a:rect l="0" t="0" r="0" b="0"/>
          <a:pathLst>
            <a:path>
              <a:moveTo>
                <a:pt x="674111" y="3142981"/>
              </a:moveTo>
              <a:arcTo wR="1758588" hR="1758588" stAng="7684422" swAng="1704147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F64AC7-F012-4731-8695-0E1D3E3059FE}">
      <dsp:nvSpPr>
        <dsp:cNvPr id="0" name=""/>
        <dsp:cNvSpPr/>
      </dsp:nvSpPr>
      <dsp:spPr bwMode="white">
        <a:xfrm>
          <a:off x="1837481" y="1538204"/>
          <a:ext cx="2402662" cy="138873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Keeping the information about the donations</a:t>
          </a:r>
          <a:endParaRPr lang="he-IL" sz="1800" kern="1200" dirty="0"/>
        </a:p>
      </dsp:txBody>
      <dsp:txXfrm>
        <a:off x="1905273" y="1605996"/>
        <a:ext cx="2267078" cy="1253149"/>
      </dsp:txXfrm>
    </dsp:sp>
    <dsp:sp modelId="{774DA4FD-6889-4CA4-9D27-6C77E3207549}">
      <dsp:nvSpPr>
        <dsp:cNvPr id="0" name=""/>
        <dsp:cNvSpPr/>
      </dsp:nvSpPr>
      <dsp:spPr>
        <a:xfrm>
          <a:off x="3038812" y="473982"/>
          <a:ext cx="3517177" cy="3517177"/>
        </a:xfrm>
        <a:custGeom>
          <a:avLst/>
          <a:gdLst/>
          <a:ahLst/>
          <a:cxnLst/>
          <a:rect l="0" t="0" r="0" b="0"/>
          <a:pathLst>
            <a:path>
              <a:moveTo>
                <a:pt x="146771" y="1055253"/>
              </a:moveTo>
              <a:arcTo wR="1758588" hR="1758588" stAng="12214477" swAng="1897883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#1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endSty" val="noArr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r" rtl="1"/>
            <a:endParaRPr lang="he-IL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quarter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l" rtl="1"/>
            <a:fld id="{AE6410E6-AFD3-4352-A273-B9C2FF081CE8}" type="datetime1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ו'/תמוז/תשפ"ג</a:t>
            </a:fld>
            <a:endParaRPr lang="he-IL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2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r" rtl="1"/>
            <a:endParaRPr lang="he-IL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3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l" rtl="1"/>
            <a:fld id="{1710F18C-ADA3-4EB6-BAE1-BB1B8336EB73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‹#›</a:t>
            </a:fld>
            <a:endParaRPr lang="he-IL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64D88568-BA0C-4647-AC6A-544B4C771133}" type="datetime1">
              <a:rPr lang="he-IL" smtClean="0"/>
              <a:t>ו'/תמוז/תשפ"ג</a:t>
            </a:fld>
            <a:endParaRPr lang="he-IL" dirty="0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pPr rtl="1"/>
            <a:endParaRPr lang="he-IL" noProof="0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 flipH="1"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 rtl="1"/>
            <a:r>
              <a:rPr lang="he-IL" noProof="0" dirty="0"/>
              <a:t>לחץ כדי לערוך סגנונות טקסט של תבנית בסיס</a:t>
            </a:r>
          </a:p>
          <a:p>
            <a:pPr lvl="1" rtl="1"/>
            <a:r>
              <a:rPr lang="he-IL" noProof="0" dirty="0"/>
              <a:t>רמה שניה</a:t>
            </a:r>
          </a:p>
          <a:p>
            <a:pPr lvl="2" rtl="1"/>
            <a:r>
              <a:rPr lang="he-IL" noProof="0" dirty="0"/>
              <a:t>רמה שלישית</a:t>
            </a:r>
          </a:p>
          <a:p>
            <a:pPr lvl="3" rtl="1"/>
            <a:r>
              <a:rPr lang="he-IL" noProof="0" dirty="0"/>
              <a:t>רמה רביעית</a:t>
            </a:r>
          </a:p>
          <a:p>
            <a:pPr lvl="4" rtl="1"/>
            <a:r>
              <a:rPr lang="he-IL" noProof="0" dirty="0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17E4B927-862F-4A1E-9408-57B6A84F955F}" type="slidenum">
              <a:rPr lang="he-IL" smtClean="0"/>
              <a:t>‹#›</a:t>
            </a:fld>
            <a:endParaRPr lang="he-IL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l" rtl="1"/>
            <a:fld id="{17E4B927-862F-4A1E-9408-57B6A84F955F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 panose="020B0604020202020204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 panose="020B0604020202020204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6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>
            <a:fillRect/>
          </a:stretch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>
            <a:fillRect/>
          </a:stretch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>
            <a:fillRect/>
          </a:stretch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>
            <a:fillRect/>
          </a:stretch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71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תיבת טקסט 90"/>
          <p:cNvSpPr txBox="1"/>
          <p:nvPr/>
        </p:nvSpPr>
        <p:spPr>
          <a:xfrm>
            <a:off x="721453" y="2644789"/>
            <a:ext cx="10312120" cy="233889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noAutofit/>
          </a:bodyPr>
          <a:lstStyle/>
          <a:p>
            <a:pPr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GiveUs-</a:t>
            </a:r>
          </a:p>
          <a:p>
            <a:pPr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an application for linking and coordinating donations</a:t>
            </a:r>
          </a:p>
          <a:p>
            <a:pPr algn="ctr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600" dirty="0">
              <a:ln w="3175" cmpd="sng">
                <a:noFill/>
              </a:ln>
              <a:latin typeface="+mj-lt"/>
              <a:ea typeface="+mj-ea"/>
              <a:cs typeface="+mj-cs"/>
            </a:endParaRPr>
          </a:p>
        </p:txBody>
      </p:sp>
      <p:pic>
        <p:nvPicPr>
          <p:cNvPr id="90" name="תמונה 90" descr="תמונה שמכילה טקסט, אוסף תמונות&#10;&#10;התיאור נוצר באופן אוטומטי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0215" y="1303747"/>
            <a:ext cx="5058297" cy="1246506"/>
          </a:xfrm>
          <a:prstGeom prst="rect">
            <a:avLst/>
          </a:pr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תיבת טקסט 5"/>
          <p:cNvSpPr txBox="1"/>
          <p:nvPr/>
        </p:nvSpPr>
        <p:spPr>
          <a:xfrm>
            <a:off x="1853519" y="803895"/>
            <a:ext cx="5716538" cy="139523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normAutofit/>
          </a:bodyPr>
          <a:lstStyle/>
          <a:p>
            <a:pPr algn="ctr" rtl="0">
              <a:spcBef>
                <a:spcPct val="0"/>
              </a:spcBef>
              <a:spcAft>
                <a:spcPts val="600"/>
              </a:spcAft>
            </a:pPr>
            <a:endParaRPr lang="en-US" sz="5400" kern="1200" cap="none">
              <a:ln w="3175" cmpd="sng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+mj-lt"/>
              <a:ea typeface="+mj-ea"/>
              <a:cs typeface="+mj-cs"/>
            </a:endParaRPr>
          </a:p>
          <a:p>
            <a:pPr algn="ctr" rtl="0">
              <a:spcBef>
                <a:spcPct val="0"/>
              </a:spcBef>
              <a:spcAft>
                <a:spcPts val="600"/>
              </a:spcAft>
            </a:pPr>
            <a:endParaRPr lang="en-US" sz="5400" kern="1200" cap="none" dirty="0">
              <a:ln w="3175" cmpd="sng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+mj-lt"/>
              <a:ea typeface="+mj-ea"/>
              <a:cs typeface="+mj-cs"/>
            </a:endParaRPr>
          </a:p>
        </p:txBody>
      </p:sp>
      <p:sp>
        <p:nvSpPr>
          <p:cNvPr id="92" name="תיבת טקסט 91"/>
          <p:cNvSpPr txBox="1"/>
          <p:nvPr/>
        </p:nvSpPr>
        <p:spPr>
          <a:xfrm>
            <a:off x="514597" y="358239"/>
            <a:ext cx="5489368" cy="8002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1" fromWordArt="0" anchor="t" anchorCtr="0" forceAA="0" compatLnSpc="1">
            <a:spAutoFit/>
          </a:bodyPr>
          <a:lstStyle/>
          <a:p>
            <a:pPr algn="l"/>
            <a:r>
              <a:rPr lang="he-IL" sz="2800" dirty="0">
                <a:latin typeface="+mj-lt"/>
                <a:ea typeface="+mn-lt"/>
                <a:cs typeface="+mn-lt"/>
              </a:rPr>
              <a:t> </a:t>
            </a:r>
            <a:r>
              <a:rPr lang="en-US" sz="2800" dirty="0">
                <a:latin typeface="+mj-lt"/>
                <a:ea typeface="+mn-lt"/>
                <a:cs typeface="+mn-lt"/>
              </a:rPr>
              <a:t>B</a:t>
            </a:r>
            <a:r>
              <a:rPr lang="he-IL" sz="2800" dirty="0">
                <a:latin typeface="+mj-lt"/>
                <a:ea typeface="+mn-lt"/>
                <a:cs typeface="+mn-lt"/>
              </a:rPr>
              <a:t> -Capstone Project Phase</a:t>
            </a:r>
          </a:p>
          <a:p>
            <a:pPr algn="l"/>
            <a:endParaRPr lang="he-IL" dirty="0">
              <a:cs typeface="Times New Roman" panose="02020603050405020304"/>
            </a:endParaRPr>
          </a:p>
        </p:txBody>
      </p:sp>
      <p:pic>
        <p:nvPicPr>
          <p:cNvPr id="93" name="תמונה 10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4794" y="3041387"/>
            <a:ext cx="1797113" cy="212854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2021" y="5392794"/>
            <a:ext cx="34429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sz="3200" dirty="0">
                <a:latin typeface="+mj-lt"/>
              </a:rPr>
              <a:t>Zohar Barel</a:t>
            </a:r>
          </a:p>
          <a:p>
            <a:pPr algn="l" rtl="0"/>
            <a:r>
              <a:rPr lang="en-US" sz="3200" dirty="0">
                <a:latin typeface="+mj-lt"/>
              </a:rPr>
              <a:t>David Blanka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206" y="133122"/>
            <a:ext cx="10806083" cy="1400530"/>
          </a:xfrm>
        </p:spPr>
        <p:txBody>
          <a:bodyPr/>
          <a:lstStyle/>
          <a:p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small donation of a small organization Activity Diagram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74" y="1753344"/>
            <a:ext cx="11438251" cy="411479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03890" y="168633"/>
            <a:ext cx="9404723" cy="1400530"/>
          </a:xfrm>
        </p:spPr>
        <p:txBody>
          <a:bodyPr/>
          <a:lstStyle/>
          <a:p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Search donation Activity Diagram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474" y="1649935"/>
            <a:ext cx="11535052" cy="394245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50F482A4-71C4-51FE-B6F7-9A21C8DD3766}"/>
              </a:ext>
            </a:extLst>
          </p:cNvPr>
          <p:cNvSpPr txBox="1"/>
          <p:nvPr/>
        </p:nvSpPr>
        <p:spPr>
          <a:xfrm>
            <a:off x="1535185" y="360727"/>
            <a:ext cx="7935985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600" dirty="0"/>
              <a:t>Programming languages we used</a:t>
            </a:r>
            <a:endParaRPr lang="he-IL" sz="3600" dirty="0"/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CE498077-A345-0FB7-9542-EBAE76941B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79481" y="1930259"/>
            <a:ext cx="3653246" cy="2427535"/>
          </a:xfrm>
        </p:spPr>
        <p:txBody>
          <a:bodyPr/>
          <a:lstStyle/>
          <a:p>
            <a:pPr marL="0" indent="0">
              <a:buNone/>
            </a:pPr>
            <a:r>
              <a:rPr lang="en-US" sz="2400" u="sng" dirty="0"/>
              <a:t>Front-End:</a:t>
            </a:r>
          </a:p>
          <a:p>
            <a:r>
              <a:rPr lang="en-US" dirty="0"/>
              <a:t>Html</a:t>
            </a:r>
          </a:p>
          <a:p>
            <a:r>
              <a:rPr lang="en-US" dirty="0"/>
              <a:t>CSS</a:t>
            </a:r>
          </a:p>
          <a:p>
            <a:r>
              <a:rPr lang="en-US" dirty="0"/>
              <a:t>JavaScript </a:t>
            </a:r>
            <a:endParaRPr lang="he-IL" dirty="0"/>
          </a:p>
        </p:txBody>
      </p:sp>
      <p:sp>
        <p:nvSpPr>
          <p:cNvPr id="7" name="מציין מיקום תוכן 6">
            <a:extLst>
              <a:ext uri="{FF2B5EF4-FFF2-40B4-BE49-F238E27FC236}">
                <a16:creationId xmlns:a16="http://schemas.microsoft.com/office/drawing/2014/main" id="{360D7FB8-5ED0-BB4B-4935-465654DB49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7007" y="1930258"/>
            <a:ext cx="3967679" cy="2427536"/>
          </a:xfrm>
        </p:spPr>
        <p:txBody>
          <a:bodyPr/>
          <a:lstStyle/>
          <a:p>
            <a:pPr marL="0" indent="0">
              <a:buNone/>
            </a:pPr>
            <a:r>
              <a:rPr lang="en-US" sz="2400" u="sng" dirty="0"/>
              <a:t>Back-End:</a:t>
            </a:r>
          </a:p>
          <a:p>
            <a:r>
              <a:rPr lang="en-US" u="sng" dirty="0"/>
              <a:t>Node.js</a:t>
            </a:r>
          </a:p>
          <a:p>
            <a:r>
              <a:rPr lang="en-US" u="sng" dirty="0"/>
              <a:t>Express</a:t>
            </a:r>
          </a:p>
          <a:p>
            <a:r>
              <a:rPr lang="en-US" u="sng" dirty="0"/>
              <a:t>MongoDB</a:t>
            </a:r>
          </a:p>
          <a:p>
            <a:endParaRPr lang="he-IL" u="sng" dirty="0"/>
          </a:p>
        </p:txBody>
      </p:sp>
      <p:pic>
        <p:nvPicPr>
          <p:cNvPr id="1026" name="Picture 2" descr="How to Integrate MongoDB with your NodeJS Application | Next Idea Tech Blog">
            <a:extLst>
              <a:ext uri="{FF2B5EF4-FFF2-40B4-BE49-F238E27FC236}">
                <a16:creationId xmlns:a16="http://schemas.microsoft.com/office/drawing/2014/main" id="{19EC107A-FCFC-2FAF-EF73-0208427814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049715"/>
            <a:ext cx="3967680" cy="1983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92 IT Solutions - HTML, CSS and JavaScript">
            <a:extLst>
              <a:ext uri="{FF2B5EF4-FFF2-40B4-BE49-F238E27FC236}">
                <a16:creationId xmlns:a16="http://schemas.microsoft.com/office/drawing/2014/main" id="{5B75994F-3F84-6F06-3BDF-806DF176D1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9481" y="4049715"/>
            <a:ext cx="3403833" cy="1983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404467" y="17723"/>
            <a:ext cx="9404723" cy="1400530"/>
          </a:xfrm>
        </p:spPr>
        <p:txBody>
          <a:bodyPr/>
          <a:lstStyle/>
          <a:p>
            <a:pPr algn="ctr"/>
            <a:r>
              <a:rPr lang="en-US" sz="3600" dirty="0"/>
              <a:t>Login page</a:t>
            </a:r>
            <a:endParaRPr lang="he-IL" sz="3600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35FB5B79-FA9B-443C-54E8-EC7AABF295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71" t="-1" r="528" b="15290"/>
          <a:stretch/>
        </p:blipFill>
        <p:spPr bwMode="auto">
          <a:xfrm>
            <a:off x="3870437" y="1418253"/>
            <a:ext cx="4675066" cy="419576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391959" y="368742"/>
            <a:ext cx="9404723" cy="1065775"/>
          </a:xfrm>
        </p:spPr>
        <p:txBody>
          <a:bodyPr/>
          <a:lstStyle/>
          <a:p>
            <a:pPr algn="ctr"/>
            <a:r>
              <a:rPr lang="en-US" sz="3600" dirty="0"/>
              <a:t>Search Donation </a:t>
            </a:r>
            <a:endParaRPr lang="he-IL" sz="3600" dirty="0"/>
          </a:p>
        </p:txBody>
      </p:sp>
      <p:pic>
        <p:nvPicPr>
          <p:cNvPr id="6" name="מציין מיקום תוכן 5">
            <a:extLst>
              <a:ext uri="{FF2B5EF4-FFF2-40B4-BE49-F238E27FC236}">
                <a16:creationId xmlns:a16="http://schemas.microsoft.com/office/drawing/2014/main" id="{7B3C1E43-9DE7-6465-4DBF-2D6BE3ED9B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0605" y="1769272"/>
            <a:ext cx="7207023" cy="419576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58B44B6-F1B3-11FE-C3F3-A6D271EE8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10586748" cy="839188"/>
          </a:xfrm>
        </p:spPr>
        <p:txBody>
          <a:bodyPr/>
          <a:lstStyle/>
          <a:p>
            <a:pPr algn="ctr"/>
            <a:r>
              <a:rPr lang="en-US" sz="3600" dirty="0"/>
              <a:t>Testing</a:t>
            </a:r>
            <a:endParaRPr lang="he-IL" dirty="0"/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127A4F0E-383A-C0A9-4B4D-A3CCC1B3A7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3064" y="2056092"/>
            <a:ext cx="10679185" cy="1744121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In order to test our system, we performed two types of evaluation tests:</a:t>
            </a:r>
          </a:p>
          <a:p>
            <a:r>
              <a:rPr lang="en-US" dirty="0"/>
              <a:t>The first is manual testing</a:t>
            </a:r>
          </a:p>
          <a:p>
            <a:r>
              <a:rPr lang="en-US" dirty="0"/>
              <a:t>The second is automated testing using a library that exists in JavaScript.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854431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3638" y="434057"/>
            <a:ext cx="9404723" cy="1400530"/>
          </a:xfrm>
        </p:spPr>
        <p:txBody>
          <a:bodyPr/>
          <a:lstStyle/>
          <a:p>
            <a:pPr algn="ctr"/>
            <a:endParaRPr lang="en-US" sz="3600" dirty="0"/>
          </a:p>
        </p:txBody>
      </p:sp>
      <p:graphicFrame>
        <p:nvGraphicFramePr>
          <p:cNvPr id="6" name="מציין מיקום תוכן 5">
            <a:extLst>
              <a:ext uri="{FF2B5EF4-FFF2-40B4-BE49-F238E27FC236}">
                <a16:creationId xmlns:a16="http://schemas.microsoft.com/office/drawing/2014/main" id="{16413515-4836-AC5B-87A4-40503675FB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7483544"/>
              </p:ext>
            </p:extLst>
          </p:nvPr>
        </p:nvGraphicFramePr>
        <p:xfrm>
          <a:off x="855677" y="2080471"/>
          <a:ext cx="10091955" cy="401832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99309">
                  <a:extLst>
                    <a:ext uri="{9D8B030D-6E8A-4147-A177-3AD203B41FA5}">
                      <a16:colId xmlns:a16="http://schemas.microsoft.com/office/drawing/2014/main" val="656029844"/>
                    </a:ext>
                  </a:extLst>
                </a:gridCol>
                <a:gridCol w="2131504">
                  <a:extLst>
                    <a:ext uri="{9D8B030D-6E8A-4147-A177-3AD203B41FA5}">
                      <a16:colId xmlns:a16="http://schemas.microsoft.com/office/drawing/2014/main" val="2839329646"/>
                    </a:ext>
                  </a:extLst>
                </a:gridCol>
                <a:gridCol w="5001859">
                  <a:extLst>
                    <a:ext uri="{9D8B030D-6E8A-4147-A177-3AD203B41FA5}">
                      <a16:colId xmlns:a16="http://schemas.microsoft.com/office/drawing/2014/main" val="3138919580"/>
                    </a:ext>
                  </a:extLst>
                </a:gridCol>
                <a:gridCol w="1959283">
                  <a:extLst>
                    <a:ext uri="{9D8B030D-6E8A-4147-A177-3AD203B41FA5}">
                      <a16:colId xmlns:a16="http://schemas.microsoft.com/office/drawing/2014/main" val="3714067477"/>
                    </a:ext>
                  </a:extLst>
                </a:gridCol>
              </a:tblGrid>
              <a:tr h="258841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.1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Login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27614660"/>
                  </a:ext>
                </a:extLst>
              </a:tr>
              <a:tr h="344222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Test Subject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Expected result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Result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08467211"/>
                  </a:ext>
                </a:extLst>
              </a:tr>
              <a:tr h="540150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1.1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Username is empty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dirty="0">
                          <a:effectLst/>
                        </a:rPr>
                        <a:t>"Enter username" message on the screen 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Successfully passed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59217389"/>
                  </a:ext>
                </a:extLst>
              </a:tr>
              <a:tr h="1294205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1.2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Empty or incorrect password for username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"Wrong password" message on the screen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Successfully passed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57116681"/>
                  </a:ext>
                </a:extLst>
              </a:tr>
              <a:tr h="776523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1.3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Username does not exist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"Username does not exist in the system" message on the screen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Successfully passed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4300214"/>
                  </a:ext>
                </a:extLst>
              </a:tr>
              <a:tr h="804385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1.4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dirty="0">
                          <a:effectLst/>
                        </a:rPr>
                        <a:t>User is already logged in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"User is already logged in please check" message on the screen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dirty="0">
                          <a:effectLst/>
                        </a:rPr>
                        <a:t>Successfully passed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1455219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מציין מיקום תוכן 4">
            <a:extLst>
              <a:ext uri="{FF2B5EF4-FFF2-40B4-BE49-F238E27FC236}">
                <a16:creationId xmlns:a16="http://schemas.microsoft.com/office/drawing/2014/main" id="{B4B1339E-E4DB-EF23-8661-097673CDE8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5548921"/>
              </p:ext>
            </p:extLst>
          </p:nvPr>
        </p:nvGraphicFramePr>
        <p:xfrm>
          <a:off x="1082477" y="1954947"/>
          <a:ext cx="10027045" cy="425181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96081">
                  <a:extLst>
                    <a:ext uri="{9D8B030D-6E8A-4147-A177-3AD203B41FA5}">
                      <a16:colId xmlns:a16="http://schemas.microsoft.com/office/drawing/2014/main" val="311904593"/>
                    </a:ext>
                  </a:extLst>
                </a:gridCol>
                <a:gridCol w="2323864">
                  <a:extLst>
                    <a:ext uri="{9D8B030D-6E8A-4147-A177-3AD203B41FA5}">
                      <a16:colId xmlns:a16="http://schemas.microsoft.com/office/drawing/2014/main" val="1226800931"/>
                    </a:ext>
                  </a:extLst>
                </a:gridCol>
                <a:gridCol w="4286758">
                  <a:extLst>
                    <a:ext uri="{9D8B030D-6E8A-4147-A177-3AD203B41FA5}">
                      <a16:colId xmlns:a16="http://schemas.microsoft.com/office/drawing/2014/main" val="3524137244"/>
                    </a:ext>
                  </a:extLst>
                </a:gridCol>
                <a:gridCol w="2420342">
                  <a:extLst>
                    <a:ext uri="{9D8B030D-6E8A-4147-A177-3AD203B41FA5}">
                      <a16:colId xmlns:a16="http://schemas.microsoft.com/office/drawing/2014/main" val="2930639686"/>
                    </a:ext>
                  </a:extLst>
                </a:gridCol>
              </a:tblGrid>
              <a:tr h="423754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2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Registration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02665023"/>
                  </a:ext>
                </a:extLst>
              </a:tr>
              <a:tr h="641430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Test Subject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Expected result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Result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29373573"/>
                  </a:ext>
                </a:extLst>
              </a:tr>
              <a:tr h="1145473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2.1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Incomplete details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"Incomplete details please fill in the one marked with a star" message on the screen and a red mark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Successfully passed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19138441"/>
                  </a:ext>
                </a:extLst>
              </a:tr>
              <a:tr h="756513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2.2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Invalid email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"Invalid email" message on the screen and a red mark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dirty="0">
                          <a:effectLst/>
                        </a:rPr>
                        <a:t>Successfully passed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20123377"/>
                  </a:ext>
                </a:extLst>
              </a:tr>
              <a:tr h="256929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2.3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Invalid phone number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“Invalid phone number” message on the screen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Successfully passed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49234666"/>
                  </a:ext>
                </a:extLst>
              </a:tr>
              <a:tr h="256929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2.4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Username(Email) exists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"Username exists" message on the screen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Successfully passed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30993740"/>
                  </a:ext>
                </a:extLst>
              </a:tr>
              <a:tr h="256929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2.6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Password too weak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"Weak password" message on the screen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Successfully passed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19533913"/>
                  </a:ext>
                </a:extLst>
              </a:tr>
              <a:tr h="513857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2.7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Invalid password validation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"Password verification does not match" message on the screen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dirty="0">
                          <a:effectLst/>
                        </a:rPr>
                        <a:t>Successfully passed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240755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טבלה 1">
            <a:extLst>
              <a:ext uri="{FF2B5EF4-FFF2-40B4-BE49-F238E27FC236}">
                <a16:creationId xmlns:a16="http://schemas.microsoft.com/office/drawing/2014/main" id="{F2ADE592-36BA-B6C8-2C92-E8043D7DC9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3080319"/>
              </p:ext>
            </p:extLst>
          </p:nvPr>
        </p:nvGraphicFramePr>
        <p:xfrm>
          <a:off x="897622" y="1829068"/>
          <a:ext cx="10242958" cy="432854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86075">
                  <a:extLst>
                    <a:ext uri="{9D8B030D-6E8A-4147-A177-3AD203B41FA5}">
                      <a16:colId xmlns:a16="http://schemas.microsoft.com/office/drawing/2014/main" val="359252156"/>
                    </a:ext>
                  </a:extLst>
                </a:gridCol>
                <a:gridCol w="2737773">
                  <a:extLst>
                    <a:ext uri="{9D8B030D-6E8A-4147-A177-3AD203B41FA5}">
                      <a16:colId xmlns:a16="http://schemas.microsoft.com/office/drawing/2014/main" val="1337239939"/>
                    </a:ext>
                  </a:extLst>
                </a:gridCol>
                <a:gridCol w="4018777">
                  <a:extLst>
                    <a:ext uri="{9D8B030D-6E8A-4147-A177-3AD203B41FA5}">
                      <a16:colId xmlns:a16="http://schemas.microsoft.com/office/drawing/2014/main" val="1485827784"/>
                    </a:ext>
                  </a:extLst>
                </a:gridCol>
                <a:gridCol w="2500333">
                  <a:extLst>
                    <a:ext uri="{9D8B030D-6E8A-4147-A177-3AD203B41FA5}">
                      <a16:colId xmlns:a16="http://schemas.microsoft.com/office/drawing/2014/main" val="1685068576"/>
                    </a:ext>
                  </a:extLst>
                </a:gridCol>
              </a:tblGrid>
              <a:tr h="467599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3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Adding Contact Man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18564830"/>
                  </a:ext>
                </a:extLst>
              </a:tr>
              <a:tr h="467599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Test Subject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Expected result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Result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97549079"/>
                  </a:ext>
                </a:extLst>
              </a:tr>
              <a:tr h="935199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3.1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Incomplete details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dirty="0">
                          <a:effectLst/>
                        </a:rPr>
                        <a:t>"Please fill in all fields" message on the screen 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Successfully passed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4932906"/>
                  </a:ext>
                </a:extLst>
              </a:tr>
              <a:tr h="935199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 dirty="0">
                          <a:effectLst/>
                        </a:rPr>
                        <a:t>3.2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Invalid role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"Invalid role" message on the screen and a red mark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Successfully passed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61618591"/>
                  </a:ext>
                </a:extLst>
              </a:tr>
              <a:tr h="1522945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3.3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Invalid phone number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dirty="0">
                          <a:effectLst/>
                        </a:rPr>
                        <a:t>“Invalid phone number” message on the screen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dirty="0">
                          <a:effectLst/>
                        </a:rPr>
                        <a:t>Successfully passed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896838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טבלה 1">
            <a:extLst>
              <a:ext uri="{FF2B5EF4-FFF2-40B4-BE49-F238E27FC236}">
                <a16:creationId xmlns:a16="http://schemas.microsoft.com/office/drawing/2014/main" id="{DCCC11DC-D264-F608-1929-A9484FFD60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7645518"/>
              </p:ext>
            </p:extLst>
          </p:nvPr>
        </p:nvGraphicFramePr>
        <p:xfrm>
          <a:off x="1182848" y="2086053"/>
          <a:ext cx="9194334" cy="416374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47093">
                  <a:extLst>
                    <a:ext uri="{9D8B030D-6E8A-4147-A177-3AD203B41FA5}">
                      <a16:colId xmlns:a16="http://schemas.microsoft.com/office/drawing/2014/main" val="2706624663"/>
                    </a:ext>
                  </a:extLst>
                </a:gridCol>
                <a:gridCol w="2694398">
                  <a:extLst>
                    <a:ext uri="{9D8B030D-6E8A-4147-A177-3AD203B41FA5}">
                      <a16:colId xmlns:a16="http://schemas.microsoft.com/office/drawing/2014/main" val="2644107370"/>
                    </a:ext>
                  </a:extLst>
                </a:gridCol>
                <a:gridCol w="3795047">
                  <a:extLst>
                    <a:ext uri="{9D8B030D-6E8A-4147-A177-3AD203B41FA5}">
                      <a16:colId xmlns:a16="http://schemas.microsoft.com/office/drawing/2014/main" val="959384801"/>
                    </a:ext>
                  </a:extLst>
                </a:gridCol>
                <a:gridCol w="1757796">
                  <a:extLst>
                    <a:ext uri="{9D8B030D-6E8A-4147-A177-3AD203B41FA5}">
                      <a16:colId xmlns:a16="http://schemas.microsoft.com/office/drawing/2014/main" val="196000814"/>
                    </a:ext>
                  </a:extLst>
                </a:gridCol>
              </a:tblGrid>
              <a:tr h="229110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4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Adding large donation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5518945"/>
                  </a:ext>
                </a:extLst>
              </a:tr>
              <a:tr h="229110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Test Subject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Expected result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Result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8688101"/>
                  </a:ext>
                </a:extLst>
              </a:tr>
              <a:tr h="803474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4.1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Incomplete details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"Missing item information" message on the screen 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Successfully passed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80160432"/>
                  </a:ext>
                </a:extLst>
              </a:tr>
              <a:tr h="649143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4.2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Saving a donation without items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"Insert at least 1 item " </a:t>
                      </a:r>
                      <a:endParaRPr lang="en-US" sz="1100">
                        <a:effectLst/>
                      </a:endParaRPr>
                    </a:p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message on the screen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Successfully passed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57740940"/>
                  </a:ext>
                </a:extLst>
              </a:tr>
              <a:tr h="687328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4.3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Select Contacts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"The contacts have been successfully added" message on the screen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Successfully passed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43943696"/>
                  </a:ext>
                </a:extLst>
              </a:tr>
              <a:tr h="687328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4.4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 Choose an association to donate to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"The association was successfully selected" message on the screen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Successfully passed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98419846"/>
                  </a:ext>
                </a:extLst>
              </a:tr>
              <a:tr h="878253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4.5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Click Save to add a donation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"The donation has been successfully saved"</a:t>
                      </a:r>
                      <a:endParaRPr lang="en-US" sz="1100">
                        <a:effectLst/>
                      </a:endParaRPr>
                    </a:p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Message on screen 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dirty="0">
                          <a:effectLst/>
                        </a:rPr>
                        <a:t>Successfully passed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9039875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he-IL">
                <a:solidFill>
                  <a:srgbClr val="EBEBEB"/>
                </a:solidFill>
                <a:ea typeface="+mj-lt"/>
                <a:cs typeface="+mj-lt"/>
              </a:rPr>
              <a:t>Contents</a:t>
            </a:r>
            <a:endParaRPr lang="he-IL">
              <a:solidFill>
                <a:srgbClr val="EBEBEB"/>
              </a:solidFill>
            </a:endParaRP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648930" y="2443315"/>
            <a:ext cx="6188189" cy="3785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he-IL" dirty="0">
                <a:solidFill>
                  <a:srgbClr val="FFFFFF"/>
                </a:solidFill>
                <a:ea typeface="+mj-lt"/>
                <a:cs typeface="+mj-lt"/>
              </a:rPr>
              <a:t>Introduction</a:t>
            </a:r>
            <a:endParaRPr lang="he-IL" dirty="0">
              <a:solidFill>
                <a:srgbClr val="FFFFFF"/>
              </a:solidFill>
            </a:endParaRPr>
          </a:p>
          <a:p>
            <a:pPr>
              <a:buClr>
                <a:srgbClr val="8AD0D6"/>
              </a:buClr>
            </a:pPr>
            <a:r>
              <a:rPr lang="he-IL" dirty="0">
                <a:solidFill>
                  <a:srgbClr val="FFFFFF"/>
                </a:solidFill>
                <a:cs typeface="Times New Roman" panose="02020603050405020304"/>
              </a:rPr>
              <a:t>Solution </a:t>
            </a:r>
          </a:p>
          <a:p>
            <a:pPr>
              <a:buClr>
                <a:srgbClr val="8AD0D6"/>
              </a:buClr>
            </a:pPr>
            <a:r>
              <a:rPr lang="he-IL" dirty="0">
                <a:solidFill>
                  <a:srgbClr val="FFFFFF"/>
                </a:solidFill>
                <a:ea typeface="+mj-lt"/>
                <a:cs typeface="+mj-lt"/>
              </a:rPr>
              <a:t>product </a:t>
            </a:r>
            <a:endParaRPr lang="he-IL" dirty="0">
              <a:solidFill>
                <a:srgbClr val="FFFFFF"/>
              </a:solidFill>
            </a:endParaRPr>
          </a:p>
          <a:p>
            <a:pPr>
              <a:buClr>
                <a:srgbClr val="8AD0D6"/>
              </a:buClr>
            </a:pPr>
            <a:r>
              <a:rPr lang="he-IL" dirty="0">
                <a:solidFill>
                  <a:srgbClr val="FFFFFF"/>
                </a:solidFill>
                <a:ea typeface="+mj-lt"/>
                <a:cs typeface="+mj-lt"/>
              </a:rPr>
              <a:t>Verification</a:t>
            </a:r>
            <a:r>
              <a:rPr lang="en-US" dirty="0">
                <a:solidFill>
                  <a:srgbClr val="FFFFFF"/>
                </a:solidFill>
                <a:ea typeface="+mj-lt"/>
                <a:cs typeface="+mj-lt"/>
              </a:rPr>
              <a:t>-Testing</a:t>
            </a:r>
            <a:endParaRPr lang="he-IL" dirty="0">
              <a:solidFill>
                <a:srgbClr val="FFFFFF"/>
              </a:solidFill>
            </a:endParaRPr>
          </a:p>
          <a:p>
            <a:pPr>
              <a:buClr>
                <a:srgbClr val="8AD0D6"/>
              </a:buClr>
            </a:pPr>
            <a:r>
              <a:rPr lang="he-IL" dirty="0">
                <a:solidFill>
                  <a:srgbClr val="FFFFFF"/>
                </a:solidFill>
                <a:ea typeface="+mj-lt"/>
                <a:cs typeface="+mj-lt"/>
              </a:rPr>
              <a:t>Challenges</a:t>
            </a:r>
            <a:endParaRPr lang="en-US" dirty="0">
              <a:solidFill>
                <a:srgbClr val="FFFFFF"/>
              </a:solidFill>
              <a:ea typeface="+mj-lt"/>
              <a:cs typeface="+mj-lt"/>
            </a:endParaRPr>
          </a:p>
          <a:p>
            <a:pPr>
              <a:buClr>
                <a:srgbClr val="8AD0D6"/>
              </a:buClr>
            </a:pPr>
            <a:r>
              <a:rPr lang="en-US" dirty="0">
                <a:solidFill>
                  <a:srgbClr val="FFFFFF"/>
                </a:solidFill>
              </a:rPr>
              <a:t>Demo video</a:t>
            </a:r>
            <a:endParaRPr lang="he-IL" dirty="0">
              <a:solidFill>
                <a:srgbClr val="FFFFFF"/>
              </a:solidFill>
            </a:endParaRPr>
          </a:p>
          <a:p>
            <a:pPr>
              <a:buClr>
                <a:srgbClr val="8AD0D6"/>
              </a:buClr>
            </a:pPr>
            <a:endParaRPr lang="he-IL" dirty="0">
              <a:solidFill>
                <a:srgbClr val="FFFFFF"/>
              </a:solidFill>
            </a:endParaRPr>
          </a:p>
          <a:p>
            <a:pPr>
              <a:buClr>
                <a:srgbClr val="8AD0D6"/>
              </a:buClr>
            </a:pPr>
            <a:endParaRPr lang="he-IL" dirty="0">
              <a:solidFill>
                <a:srgbClr val="FFFFFF"/>
              </a:solidFill>
              <a:cs typeface="Times New Roman" panose="02020603050405020304"/>
            </a:endParaRPr>
          </a:p>
        </p:txBody>
      </p:sp>
      <p:sp>
        <p:nvSpPr>
          <p:cNvPr id="11" name="Freeform 3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eople working on ideas"/>
          <p:cNvPicPr>
            <a:picLocks noChangeAspect="1"/>
          </p:cNvPicPr>
          <p:nvPr/>
        </p:nvPicPr>
        <p:blipFill rotWithShape="1">
          <a:blip r:embed="rId3"/>
          <a:srcRect l="24168" r="28480" b="2"/>
          <a:stretch>
            <a:fillRect/>
          </a:stretch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מציין מיקום תוכן 3">
            <a:extLst>
              <a:ext uri="{FF2B5EF4-FFF2-40B4-BE49-F238E27FC236}">
                <a16:creationId xmlns:a16="http://schemas.microsoft.com/office/drawing/2014/main" id="{1C2417C7-9DCD-D379-35D3-E560DCC256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571745"/>
              </p:ext>
            </p:extLst>
          </p:nvPr>
        </p:nvGraphicFramePr>
        <p:xfrm>
          <a:off x="1381328" y="1615155"/>
          <a:ext cx="9075904" cy="416413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30766">
                  <a:extLst>
                    <a:ext uri="{9D8B030D-6E8A-4147-A177-3AD203B41FA5}">
                      <a16:colId xmlns:a16="http://schemas.microsoft.com/office/drawing/2014/main" val="130015931"/>
                    </a:ext>
                  </a:extLst>
                </a:gridCol>
                <a:gridCol w="2728235">
                  <a:extLst>
                    <a:ext uri="{9D8B030D-6E8A-4147-A177-3AD203B41FA5}">
                      <a16:colId xmlns:a16="http://schemas.microsoft.com/office/drawing/2014/main" val="2602325421"/>
                    </a:ext>
                  </a:extLst>
                </a:gridCol>
                <a:gridCol w="3681611">
                  <a:extLst>
                    <a:ext uri="{9D8B030D-6E8A-4147-A177-3AD203B41FA5}">
                      <a16:colId xmlns:a16="http://schemas.microsoft.com/office/drawing/2014/main" val="429718999"/>
                    </a:ext>
                  </a:extLst>
                </a:gridCol>
                <a:gridCol w="1735292">
                  <a:extLst>
                    <a:ext uri="{9D8B030D-6E8A-4147-A177-3AD203B41FA5}">
                      <a16:colId xmlns:a16="http://schemas.microsoft.com/office/drawing/2014/main" val="4036543846"/>
                    </a:ext>
                  </a:extLst>
                </a:gridCol>
              </a:tblGrid>
              <a:tr h="233776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5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adding small donation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85534341"/>
                  </a:ext>
                </a:extLst>
              </a:tr>
              <a:tr h="233776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Test Subject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Expected result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Result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55272024"/>
                  </a:ext>
                </a:extLst>
              </a:tr>
              <a:tr h="896142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5.1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Adding an item for donation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"The item was added in success"</a:t>
                      </a:r>
                      <a:endParaRPr lang="en-US" sz="1100">
                        <a:effectLst/>
                      </a:endParaRPr>
                    </a:p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message on the screen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Successfully passed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43429192"/>
                  </a:ext>
                </a:extLst>
              </a:tr>
              <a:tr h="467552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5.2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Adding an item without a quantity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"Add quantity to item" message on the screen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Successfully passed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91503959"/>
                  </a:ext>
                </a:extLst>
              </a:tr>
              <a:tr h="735421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5.3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Adding an item without a unit of measure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"</a:t>
                      </a:r>
                      <a:r>
                        <a:rPr lang="en-US" sz="1200">
                          <a:effectLst/>
                        </a:rPr>
                        <a:t>Select a unit of measure</a:t>
                      </a:r>
                      <a:r>
                        <a:rPr lang="he-IL" sz="1200">
                          <a:effectLst/>
                        </a:rPr>
                        <a:t>"</a:t>
                      </a:r>
                      <a:endParaRPr lang="en-US" sz="1100">
                        <a:effectLst/>
                      </a:endParaRPr>
                    </a:p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message on the screen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Successfully passed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43709404"/>
                  </a:ext>
                </a:extLst>
              </a:tr>
              <a:tr h="467552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5.3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Would you like to add a photo?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"</a:t>
                      </a:r>
                      <a:r>
                        <a:rPr lang="en-US" sz="1000">
                          <a:effectLst/>
                        </a:rPr>
                        <a:t> </a:t>
                      </a:r>
                      <a:r>
                        <a:rPr lang="en-US" sz="1200">
                          <a:effectLst/>
                        </a:rPr>
                        <a:t>Opening a window to add a picture"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Successfully passed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72431567"/>
                  </a:ext>
                </a:extLst>
              </a:tr>
              <a:tr h="1129918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5.4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Uploading a picture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"</a:t>
                      </a:r>
                      <a:r>
                        <a:rPr lang="he-IL" sz="1000">
                          <a:effectLst/>
                        </a:rPr>
                        <a:t> </a:t>
                      </a:r>
                      <a:r>
                        <a:rPr lang="en-US" sz="1200">
                          <a:effectLst/>
                        </a:rPr>
                        <a:t>The image has been successfully added to the donation" </a:t>
                      </a:r>
                      <a:endParaRPr lang="en-US" sz="1100">
                        <a:effectLst/>
                      </a:endParaRPr>
                    </a:p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message on the screen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dirty="0">
                          <a:effectLst/>
                        </a:rPr>
                        <a:t>Successfully passed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657460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15583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מציין מיקום תוכן 3">
            <a:extLst>
              <a:ext uri="{FF2B5EF4-FFF2-40B4-BE49-F238E27FC236}">
                <a16:creationId xmlns:a16="http://schemas.microsoft.com/office/drawing/2014/main" id="{5774F33E-D746-DA5F-2AC7-E7FAEEEF1F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7558280"/>
              </p:ext>
            </p:extLst>
          </p:nvPr>
        </p:nvGraphicFramePr>
        <p:xfrm>
          <a:off x="1224793" y="1527243"/>
          <a:ext cx="9456176" cy="463275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88628">
                  <a:extLst>
                    <a:ext uri="{9D8B030D-6E8A-4147-A177-3AD203B41FA5}">
                      <a16:colId xmlns:a16="http://schemas.microsoft.com/office/drawing/2014/main" val="3314879389"/>
                    </a:ext>
                  </a:extLst>
                </a:gridCol>
                <a:gridCol w="2430250">
                  <a:extLst>
                    <a:ext uri="{9D8B030D-6E8A-4147-A177-3AD203B41FA5}">
                      <a16:colId xmlns:a16="http://schemas.microsoft.com/office/drawing/2014/main" val="3188136625"/>
                    </a:ext>
                  </a:extLst>
                </a:gridCol>
                <a:gridCol w="4202414">
                  <a:extLst>
                    <a:ext uri="{9D8B030D-6E8A-4147-A177-3AD203B41FA5}">
                      <a16:colId xmlns:a16="http://schemas.microsoft.com/office/drawing/2014/main" val="3369007278"/>
                    </a:ext>
                  </a:extLst>
                </a:gridCol>
                <a:gridCol w="1834884">
                  <a:extLst>
                    <a:ext uri="{9D8B030D-6E8A-4147-A177-3AD203B41FA5}">
                      <a16:colId xmlns:a16="http://schemas.microsoft.com/office/drawing/2014/main" val="1967363744"/>
                    </a:ext>
                  </a:extLst>
                </a:gridCol>
              </a:tblGrid>
              <a:tr h="155288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900">
                          <a:effectLst/>
                        </a:rPr>
                        <a:t>6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2740" marR="52740" marT="0" marB="0"/>
                </a:tc>
                <a:tc gridSpan="2"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Search donations- Association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2740" marR="52740" marT="0" marB="0"/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2740" marR="52740" marT="0" marB="0"/>
                </a:tc>
                <a:extLst>
                  <a:ext uri="{0D108BD9-81ED-4DB2-BD59-A6C34878D82A}">
                    <a16:rowId xmlns:a16="http://schemas.microsoft.com/office/drawing/2014/main" val="478274176"/>
                  </a:ext>
                </a:extLst>
              </a:tr>
              <a:tr h="155288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2740" marR="5274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Test Subject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2740" marR="5274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Expected result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2740" marR="5274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Result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2740" marR="52740" marT="0" marB="0"/>
                </a:tc>
                <a:extLst>
                  <a:ext uri="{0D108BD9-81ED-4DB2-BD59-A6C34878D82A}">
                    <a16:rowId xmlns:a16="http://schemas.microsoft.com/office/drawing/2014/main" val="403053905"/>
                  </a:ext>
                </a:extLst>
              </a:tr>
              <a:tr h="750558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900">
                          <a:effectLst/>
                        </a:rPr>
                        <a:t>6.1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Search for a donation sent to me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Presentation of donations sent to the association</a:t>
                      </a:r>
                      <a:endParaRPr lang="en-US" sz="800">
                        <a:effectLst/>
                      </a:endParaRPr>
                    </a:p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The donations are shown in the table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Successfully passed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extLst>
                  <a:ext uri="{0D108BD9-81ED-4DB2-BD59-A6C34878D82A}">
                    <a16:rowId xmlns:a16="http://schemas.microsoft.com/office/drawing/2014/main" val="2528909914"/>
                  </a:ext>
                </a:extLst>
              </a:tr>
              <a:tr h="750558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900">
                          <a:effectLst/>
                        </a:rPr>
                        <a:t>6.2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Search for a donation by city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Presentation of donations according to the selected city</a:t>
                      </a:r>
                      <a:endParaRPr lang="en-US" sz="800">
                        <a:effectLst/>
                      </a:endParaRPr>
                    </a:p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The donations are shown in the table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Successfully passed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extLst>
                  <a:ext uri="{0D108BD9-81ED-4DB2-BD59-A6C34878D82A}">
                    <a16:rowId xmlns:a16="http://schemas.microsoft.com/office/drawing/2014/main" val="2889809971"/>
                  </a:ext>
                </a:extLst>
              </a:tr>
              <a:tr h="595270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900">
                          <a:effectLst/>
                        </a:rPr>
                        <a:t>6.3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View all donations in the system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View all donations</a:t>
                      </a:r>
                      <a:endParaRPr lang="en-US" sz="800">
                        <a:effectLst/>
                      </a:endParaRPr>
                    </a:p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The donations are shown in the table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Successfully passed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extLst>
                  <a:ext uri="{0D108BD9-81ED-4DB2-BD59-A6C34878D82A}">
                    <a16:rowId xmlns:a16="http://schemas.microsoft.com/office/drawing/2014/main" val="1625928099"/>
                  </a:ext>
                </a:extLst>
              </a:tr>
              <a:tr h="1035253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900">
                          <a:effectLst/>
                        </a:rPr>
                        <a:t>6.4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Free donation marking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"</a:t>
                      </a:r>
                      <a:r>
                        <a:rPr lang="en-US" sz="800">
                          <a:effectLst/>
                        </a:rPr>
                        <a:t> </a:t>
                      </a:r>
                      <a:r>
                        <a:rPr lang="en-US" sz="900">
                          <a:effectLst/>
                        </a:rPr>
                        <a:t>The donation has been marked as successful"</a:t>
                      </a:r>
                      <a:endParaRPr lang="en-US" sz="800">
                        <a:effectLst/>
                      </a:endParaRPr>
                    </a:p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message on the screen</a:t>
                      </a:r>
                      <a:endParaRPr lang="en-US" sz="800">
                        <a:effectLst/>
                      </a:endParaRPr>
                    </a:p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An email has been sent to the donor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Successfully passed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extLst>
                  <a:ext uri="{0D108BD9-81ED-4DB2-BD59-A6C34878D82A}">
                    <a16:rowId xmlns:a16="http://schemas.microsoft.com/office/drawing/2014/main" val="2896795827"/>
                  </a:ext>
                </a:extLst>
              </a:tr>
              <a:tr h="879965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900">
                          <a:effectLst/>
                        </a:rPr>
                        <a:t>6.5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Marking a donation that is not available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900">
                          <a:effectLst/>
                        </a:rPr>
                        <a:t>"</a:t>
                      </a:r>
                      <a:r>
                        <a:rPr lang="en-US" sz="900">
                          <a:effectLst/>
                        </a:rPr>
                        <a:t>The donation is not available for collection"</a:t>
                      </a:r>
                      <a:endParaRPr lang="en-US" sz="800">
                        <a:effectLst/>
                      </a:endParaRPr>
                    </a:p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message on the screen</a:t>
                      </a:r>
                      <a:endParaRPr lang="en-US" sz="800">
                        <a:effectLst/>
                      </a:endParaRPr>
                    </a:p>
                    <a:p>
                      <a:pPr marL="226695" algn="just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Successfully passed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extLst>
                  <a:ext uri="{0D108BD9-81ED-4DB2-BD59-A6C34878D82A}">
                    <a16:rowId xmlns:a16="http://schemas.microsoft.com/office/drawing/2014/main" val="1824505260"/>
                  </a:ext>
                </a:extLst>
              </a:tr>
              <a:tr h="310576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900">
                          <a:effectLst/>
                        </a:rPr>
                        <a:t>6.6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Show items of the donation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>
                          <a:effectLst/>
                        </a:rPr>
                        <a:t>Displaying all the details of the donation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900" dirty="0">
                          <a:effectLst/>
                        </a:rPr>
                        <a:t>Successfully passed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740" marR="52740" marT="0" marB="0"/>
                </a:tc>
                <a:extLst>
                  <a:ext uri="{0D108BD9-81ED-4DB2-BD59-A6C34878D82A}">
                    <a16:rowId xmlns:a16="http://schemas.microsoft.com/office/drawing/2014/main" val="38397154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88127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מציין מיקום תוכן 3">
            <a:extLst>
              <a:ext uri="{FF2B5EF4-FFF2-40B4-BE49-F238E27FC236}">
                <a16:creationId xmlns:a16="http://schemas.microsoft.com/office/drawing/2014/main" id="{09D2B438-9F03-B97A-151B-000F21878F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2043728"/>
              </p:ext>
            </p:extLst>
          </p:nvPr>
        </p:nvGraphicFramePr>
        <p:xfrm>
          <a:off x="1040860" y="1322961"/>
          <a:ext cx="9591472" cy="486382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88001">
                  <a:extLst>
                    <a:ext uri="{9D8B030D-6E8A-4147-A177-3AD203B41FA5}">
                      <a16:colId xmlns:a16="http://schemas.microsoft.com/office/drawing/2014/main" val="2570860527"/>
                    </a:ext>
                  </a:extLst>
                </a:gridCol>
                <a:gridCol w="2743122">
                  <a:extLst>
                    <a:ext uri="{9D8B030D-6E8A-4147-A177-3AD203B41FA5}">
                      <a16:colId xmlns:a16="http://schemas.microsoft.com/office/drawing/2014/main" val="1514477045"/>
                    </a:ext>
                  </a:extLst>
                </a:gridCol>
                <a:gridCol w="4026627">
                  <a:extLst>
                    <a:ext uri="{9D8B030D-6E8A-4147-A177-3AD203B41FA5}">
                      <a16:colId xmlns:a16="http://schemas.microsoft.com/office/drawing/2014/main" val="2284098676"/>
                    </a:ext>
                  </a:extLst>
                </a:gridCol>
                <a:gridCol w="1833722">
                  <a:extLst>
                    <a:ext uri="{9D8B030D-6E8A-4147-A177-3AD203B41FA5}">
                      <a16:colId xmlns:a16="http://schemas.microsoft.com/office/drawing/2014/main" val="2715406231"/>
                    </a:ext>
                  </a:extLst>
                </a:gridCol>
              </a:tblGrid>
              <a:tr h="371561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7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Search donations- Needy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21794566"/>
                  </a:ext>
                </a:extLst>
              </a:tr>
              <a:tr h="371561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Test Subject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Expected result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Result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9874866"/>
                  </a:ext>
                </a:extLst>
              </a:tr>
              <a:tr h="2167435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7.1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Search for a donation by city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Presentation of donations according to the selected city</a:t>
                      </a:r>
                      <a:endParaRPr lang="en-US" sz="1100">
                        <a:effectLst/>
                      </a:endParaRPr>
                    </a:p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The donations are shown in the table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Successfully passed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64264778"/>
                  </a:ext>
                </a:extLst>
              </a:tr>
              <a:tr h="743120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>
                          <a:effectLst/>
                        </a:rPr>
                        <a:t>7.2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Show items of the donation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Displaying all the details of the donation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Successfully passed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48459931"/>
                  </a:ext>
                </a:extLst>
              </a:tr>
              <a:tr h="1210152"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e-IL" sz="1200" dirty="0">
                          <a:effectLst/>
                        </a:rPr>
                        <a:t>7.3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Show the picture of the donation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Show a picture of the donation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6695" algn="l" rtl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dirty="0">
                          <a:effectLst/>
                        </a:rPr>
                        <a:t>Successfully passed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879127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36919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21E2C5F-9636-64AA-FB70-83BEE2509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Challenges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55ED544-A057-E808-BBD5-92A015E22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842" y="2052918"/>
            <a:ext cx="9857064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During the development we faced many challenges, here are some of them:</a:t>
            </a:r>
          </a:p>
          <a:p>
            <a:r>
              <a:rPr lang="en-US" sz="1800" dirty="0"/>
              <a:t>Develop a user-friendly app to get people to donate food and not be afraid of dealing with this sensitive issue</a:t>
            </a:r>
          </a:p>
          <a:p>
            <a:r>
              <a:rPr lang="en-US" sz="1800" dirty="0"/>
              <a:t>Work concurrently on the code using code version management</a:t>
            </a:r>
          </a:p>
          <a:p>
            <a:r>
              <a:rPr lang="en-US" sz="1800" dirty="0"/>
              <a:t>Learning new programming languages while developing software, technical problems, code bugs, many hours of online videos</a:t>
            </a:r>
          </a:p>
          <a:p>
            <a:r>
              <a:rPr lang="en-US" sz="1800" dirty="0"/>
              <a:t>Knowing how to combine personal life with work on the project</a:t>
            </a:r>
            <a:endParaRPr lang="he-IL" sz="1800" dirty="0"/>
          </a:p>
        </p:txBody>
      </p:sp>
    </p:spTree>
    <p:extLst>
      <p:ext uri="{BB962C8B-B14F-4D97-AF65-F5344CB8AC3E}">
        <p14:creationId xmlns:p14="http://schemas.microsoft.com/office/powerpoint/2010/main" val="37499065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FFF0599-1571-BD51-CF89-4DED1B499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/>
              <a:t>A short video of the project</a:t>
            </a:r>
            <a:endParaRPr lang="he-IL" sz="3600" dirty="0"/>
          </a:p>
        </p:txBody>
      </p:sp>
      <p:pic>
        <p:nvPicPr>
          <p:cNvPr id="4" name="Demo clip">
            <a:hlinkClick r:id="" action="ppaction://media"/>
            <a:extLst>
              <a:ext uri="{FF2B5EF4-FFF2-40B4-BE49-F238E27FC236}">
                <a16:creationId xmlns:a16="http://schemas.microsoft.com/office/drawing/2014/main" id="{C96ABDB3-3C19-825D-941B-5CFFC1A3960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6263" y="2052638"/>
            <a:ext cx="7459662" cy="4195762"/>
          </a:xfrm>
        </p:spPr>
      </p:pic>
    </p:spTree>
    <p:extLst>
      <p:ext uri="{BB962C8B-B14F-4D97-AF65-F5344CB8AC3E}">
        <p14:creationId xmlns:p14="http://schemas.microsoft.com/office/powerpoint/2010/main" val="337374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6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87277" y="1671918"/>
            <a:ext cx="9404723" cy="1400530"/>
          </a:xfrm>
        </p:spPr>
        <p:txBody>
          <a:bodyPr/>
          <a:lstStyle/>
          <a:p>
            <a:r>
              <a:rPr lang="en-US" dirty="0"/>
              <a:t>Thank you for listening 🙌🏽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0388" y="3324669"/>
            <a:ext cx="894654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Go and donate!</a:t>
            </a:r>
          </a:p>
        </p:txBody>
      </p:sp>
      <p:pic>
        <p:nvPicPr>
          <p:cNvPr id="6" name="תמונה 10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7443" y="4248374"/>
            <a:ext cx="1797113" cy="21285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273050" y="323850"/>
            <a:ext cx="9481185" cy="1400810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1000"/>
              </a:spcBef>
              <a:buFont typeface="Arial" panose="020B0604020202020204"/>
              <a:buChar char="•"/>
            </a:pPr>
            <a:r>
              <a:rPr lang="he-IL" dirty="0">
                <a:cs typeface="Times New Roman" panose="02020603050405020304"/>
              </a:rPr>
              <a:t>Introduction-</a:t>
            </a:r>
            <a:r>
              <a:rPr lang="en-US" dirty="0">
                <a:cs typeface="Times New Roman" panose="02020603050405020304"/>
              </a:rPr>
              <a:t> Background</a:t>
            </a:r>
            <a:endParaRPr lang="he-IL" dirty="0">
              <a:ea typeface="+mj-lt"/>
              <a:cs typeface="Times New Roman" panose="02020603050405020304"/>
            </a:endParaRPr>
          </a:p>
          <a:p>
            <a:endParaRPr lang="he-IL" dirty="0">
              <a:cs typeface="Times New Roman" panose="02020603050405020304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44500" y="1323340"/>
            <a:ext cx="10201275" cy="465455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❗ </a:t>
            </a:r>
            <a:r>
              <a:rPr lang="en-GB" sz="2800" b="0" i="0" dirty="0">
                <a:effectLst/>
              </a:rPr>
              <a:t>Today 21% of the population in Israel lives below the poverty line.</a:t>
            </a:r>
            <a:endParaRPr lang="en-US" sz="2800" dirty="0">
              <a:effectLst/>
            </a:endParaRPr>
          </a:p>
          <a:p>
            <a:pPr marL="0" indent="0">
              <a:buNone/>
            </a:pPr>
            <a:r>
              <a:rPr lang="en-US" sz="2800" dirty="0"/>
              <a:t>❗During the year 2021, 1600 tons(out of 2.</a:t>
            </a:r>
            <a:r>
              <a:rPr lang="he-IL" altLang="en-US" sz="2800" dirty="0"/>
              <a:t>6</a:t>
            </a:r>
            <a:r>
              <a:rPr lang="en-US" sz="2800" dirty="0"/>
              <a:t> million tons), with a value of 16 million NIS, were saved as part of the food </a:t>
            </a:r>
            <a:r>
              <a:rPr lang="en-US" sz="2800" dirty="0">
                <a:effectLst/>
              </a:rPr>
              <a:t>rescue project of the organization "</a:t>
            </a:r>
            <a:r>
              <a:rPr lang="en-US" sz="2800" dirty="0" err="1">
                <a:effectLst/>
              </a:rPr>
              <a:t>Latet</a:t>
            </a:r>
            <a:r>
              <a:rPr lang="en-US" sz="2800" dirty="0">
                <a:effectLst/>
              </a:rPr>
              <a:t>"</a:t>
            </a:r>
          </a:p>
          <a:p>
            <a:pPr marL="0" indent="0">
              <a:buNone/>
            </a:pPr>
            <a:r>
              <a:rPr lang="en-US" sz="2800" dirty="0"/>
              <a:t>❗</a:t>
            </a:r>
            <a:r>
              <a:rPr lang="en-GB" sz="2800" dirty="0">
                <a:effectLst/>
              </a:rPr>
              <a:t>But... how much food is not collected</a:t>
            </a:r>
            <a:r>
              <a:rPr lang="he-IL" altLang="en-GB" sz="2800" dirty="0">
                <a:effectLst/>
              </a:rPr>
              <a:t>?</a:t>
            </a:r>
            <a:r>
              <a:rPr lang="en-GB" sz="2800" dirty="0">
                <a:effectLst/>
              </a:rPr>
              <a:t> How much food is thrown</a:t>
            </a:r>
            <a:r>
              <a:rPr lang="he-IL" altLang="en-GB" sz="2800" dirty="0">
                <a:effectLst/>
              </a:rPr>
              <a:t> </a:t>
            </a:r>
            <a:r>
              <a:rPr lang="en-GB" sz="2800" dirty="0">
                <a:effectLst/>
              </a:rPr>
              <a:t>away due to lack of coordination, lack of knowledge or lack of accessibility</a:t>
            </a:r>
            <a:r>
              <a:rPr lang="he-IL" altLang="en-GB" sz="2800" dirty="0">
                <a:effectLst/>
              </a:rPr>
              <a:t>?</a:t>
            </a:r>
            <a:endParaRPr lang="en-US" sz="2800" dirty="0">
              <a:effectLst/>
            </a:endParaRPr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2921" y="3679394"/>
            <a:ext cx="9404723" cy="1400530"/>
          </a:xfrm>
        </p:spPr>
        <p:txBody>
          <a:bodyPr/>
          <a:lstStyle/>
          <a:p>
            <a:pPr algn="ctr"/>
            <a:r>
              <a:rPr lang="en-US" sz="8000" dirty="0">
                <a:highlight>
                  <a:srgbClr val="FF0000"/>
                </a:highlight>
                <a:latin typeface="Agency FB" panose="020B0503020202020204" pitchFamily="34" charset="0"/>
              </a:rPr>
              <a:t>NO MORE!!!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4500" y="1182370"/>
            <a:ext cx="10209530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latin typeface="+mj-lt"/>
              </a:rPr>
              <a:t>❗</a:t>
            </a:r>
            <a:r>
              <a:rPr lang="en-US" sz="2800" b="0" i="0" kern="1200" baseline="0" dirty="0">
                <a:ln>
                  <a:noFill/>
                </a:ln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40% of the food in Israel is thrown away when more than half of it is edible!!!</a:t>
            </a:r>
            <a:endParaRPr lang="en-US" sz="2800" dirty="0">
              <a:effectLst/>
              <a:latin typeface="+mj-lt"/>
            </a:endParaRPr>
          </a:p>
          <a:p>
            <a:pPr algn="l" rtl="0" eaLnBrk="0" fontAlgn="base" hangingPunct="0"/>
            <a:r>
              <a:rPr lang="en-US" sz="28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coffee shop</a:t>
            </a:r>
            <a:r>
              <a:rPr lang="en-GB" sz="28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dining rooms, event halls, supermarkets... everyone tries to contribute but it's not enough...</a:t>
            </a:r>
            <a:endParaRPr lang="en-US" sz="2800" dirty="0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41111" y="41967"/>
            <a:ext cx="6256423" cy="1206559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1000"/>
              </a:spcBef>
              <a:buFont typeface="Arial" panose="020B0604020202020204"/>
              <a:buChar char="•"/>
            </a:pPr>
            <a:r>
              <a:rPr lang="he-IL" dirty="0">
                <a:ea typeface="+mj-lt"/>
                <a:cs typeface="+mj-lt"/>
              </a:rPr>
              <a:t>Solution </a:t>
            </a:r>
            <a:endParaRPr lang="en-US" dirty="0">
              <a:ea typeface="+mj-lt"/>
              <a:cs typeface="+mj-lt"/>
            </a:endParaRPr>
          </a:p>
          <a:p>
            <a:endParaRPr lang="he-IL" dirty="0">
              <a:cs typeface="Times New Roman" panose="02020603050405020304"/>
            </a:endParaRPr>
          </a:p>
        </p:txBody>
      </p:sp>
      <p:pic>
        <p:nvPicPr>
          <p:cNvPr id="31" name="Picture 4" descr="A stethoscope formed in a heart"/>
          <p:cNvPicPr>
            <a:picLocks noChangeAspect="1"/>
          </p:cNvPicPr>
          <p:nvPr/>
        </p:nvPicPr>
        <p:blipFill rotWithShape="1">
          <a:blip r:embed="rId2"/>
          <a:srcRect l="20843" r="33515" b="1"/>
          <a:stretch>
            <a:fillRect/>
          </a:stretch>
        </p:blipFill>
        <p:spPr>
          <a:xfrm>
            <a:off x="7877261" y="609601"/>
            <a:ext cx="3667037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49" name="Rectangle 4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מציין מיקום תוכן 2"/>
          <p:cNvSpPr>
            <a:spLocks noGrp="1"/>
          </p:cNvSpPr>
          <p:nvPr>
            <p:ph idx="1"/>
          </p:nvPr>
        </p:nvSpPr>
        <p:spPr>
          <a:xfrm>
            <a:off x="441325" y="1043940"/>
            <a:ext cx="7112000" cy="4152900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he-IL" b="1" dirty="0">
                <a:ea typeface="+mj-lt"/>
                <a:cs typeface="+mj-lt"/>
              </a:rPr>
              <a:t>give-us is a system that connects between donors to association and also to private needy</a:t>
            </a:r>
          </a:p>
          <a:p>
            <a:pPr>
              <a:lnSpc>
                <a:spcPct val="90000"/>
              </a:lnSpc>
            </a:pPr>
            <a:r>
              <a:rPr lang="he-IL" b="1" dirty="0">
                <a:ea typeface="+mj-lt"/>
                <a:cs typeface="+mj-lt"/>
              </a:rPr>
              <a:t>This is the best way to connect large organizations with non-profit organizations and between small organizations and private needy</a:t>
            </a:r>
          </a:p>
          <a:p>
            <a:pPr>
              <a:lnSpc>
                <a:spcPct val="90000"/>
              </a:lnSpc>
            </a:pPr>
            <a:r>
              <a:rPr lang="he-IL" b="1" dirty="0">
                <a:ea typeface="+mj-lt"/>
                <a:cs typeface="+mj-lt"/>
              </a:rPr>
              <a:t>The system simplifies the whole donation issue, efficient the process, and saves valuable time</a:t>
            </a:r>
          </a:p>
          <a:p>
            <a:pPr>
              <a:lnSpc>
                <a:spcPct val="90000"/>
              </a:lnSpc>
            </a:pPr>
            <a:r>
              <a:rPr lang="he-IL" b="1" dirty="0">
                <a:ea typeface="+mj-lt"/>
                <a:cs typeface="+mj-lt"/>
              </a:rPr>
              <a:t>The system can prevent edible food being thrown away and donate it to non-profit organizations and also allow private individuals to collect surplus food from businesses in their area of house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88290" y="5084445"/>
            <a:ext cx="76708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he-IL" sz="3200" b="1" dirty="0">
                <a:ea typeface="+mj-lt"/>
                <a:cs typeface="+mj-lt"/>
              </a:rPr>
              <a:t>Donating food has never been easie</a:t>
            </a:r>
            <a:r>
              <a:rPr lang="en-US" sz="3200" b="1" dirty="0">
                <a:ea typeface="+mj-lt"/>
                <a:cs typeface="+mj-lt"/>
              </a:rPr>
              <a:t>r</a:t>
            </a:r>
            <a:r>
              <a:rPr lang="he-IL" sz="3200" b="1" dirty="0">
                <a:ea typeface="+mj-lt"/>
                <a:cs typeface="+mj-lt"/>
              </a:rPr>
              <a:t>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285750" indent="-285750">
              <a:spcBef>
                <a:spcPts val="1000"/>
              </a:spcBef>
              <a:buFont typeface="Arial,Sans-Serif"/>
              <a:buChar char="•"/>
            </a:pPr>
            <a:r>
              <a:rPr lang="he-IL" dirty="0" err="1">
                <a:cs typeface="Times New Roman" panose="02020603050405020304"/>
              </a:rPr>
              <a:t>Solution</a:t>
            </a:r>
            <a:r>
              <a:rPr lang="he-IL" dirty="0">
                <a:cs typeface="Times New Roman" panose="02020603050405020304"/>
              </a:rPr>
              <a:t>- </a:t>
            </a:r>
            <a:r>
              <a:rPr lang="en-US" altLang="he-IL" dirty="0" err="1">
                <a:ea typeface="+mj-lt"/>
                <a:cs typeface="+mj-lt"/>
              </a:rPr>
              <a:t>outline</a:t>
            </a:r>
          </a:p>
        </p:txBody>
      </p:sp>
      <p:graphicFrame>
        <p:nvGraphicFramePr>
          <p:cNvPr id="18" name="דיאגרמה 18"/>
          <p:cNvGraphicFramePr>
            <a:graphicFrameLocks noGrp="1"/>
          </p:cNvGraphicFramePr>
          <p:nvPr>
            <p:ph idx="1"/>
          </p:nvPr>
        </p:nvGraphicFramePr>
        <p:xfrm>
          <a:off x="646113" y="1662113"/>
          <a:ext cx="9404350" cy="45862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27358" y="145939"/>
            <a:ext cx="9523476" cy="1163024"/>
          </a:xfrm>
        </p:spPr>
        <p:txBody>
          <a:bodyPr/>
          <a:lstStyle/>
          <a:p>
            <a:pPr marL="285750" indent="-285750">
              <a:spcBef>
                <a:spcPts val="1000"/>
              </a:spcBef>
              <a:buFont typeface="Arial" panose="020B0604020202020204"/>
              <a:buChar char="•"/>
            </a:pPr>
            <a:r>
              <a:rPr lang="he-IL" dirty="0">
                <a:solidFill>
                  <a:srgbClr val="FFFFFF"/>
                </a:solidFill>
                <a:cs typeface="Times New Roman" panose="02020603050405020304"/>
              </a:rPr>
              <a:t>Product    </a:t>
            </a:r>
            <a:r>
              <a:rPr lang="en-US" dirty="0">
                <a:solidFill>
                  <a:srgbClr val="FFFFFF"/>
                </a:solidFill>
                <a:cs typeface="Times New Roman" panose="02020603050405020304"/>
              </a:rPr>
              <a:t>-     Use Case diagram</a:t>
            </a:r>
            <a:endParaRPr lang="he-IL" dirty="0">
              <a:ea typeface="+mj-lt"/>
              <a:cs typeface="Times New Roman" panose="02020603050405020304"/>
            </a:endParaRPr>
          </a:p>
          <a:p>
            <a:endParaRPr lang="he-IL" dirty="0">
              <a:cs typeface="Times New Roman" panose="02020603050405020304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3142" y="918839"/>
            <a:ext cx="9265715" cy="593916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5468" y="0"/>
            <a:ext cx="4536820" cy="770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200" dirty="0"/>
              <a:t>Class 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8C232E-D8E4-5CB2-3DED-B9575CA5A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755" y="799452"/>
            <a:ext cx="11212490" cy="593490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819" y="133165"/>
            <a:ext cx="10706470" cy="12236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large donation of a large organization Activity Diagram</a:t>
            </a: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142" y="1535727"/>
            <a:ext cx="10588052" cy="4740786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9651</TotalTime>
  <Words>1121</Words>
  <Application>Microsoft Office PowerPoint</Application>
  <PresentationFormat>מסך רחב</PresentationFormat>
  <Paragraphs>250</Paragraphs>
  <Slides>25</Slides>
  <Notes>1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7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25</vt:i4>
      </vt:variant>
    </vt:vector>
  </HeadingPairs>
  <TitlesOfParts>
    <vt:vector size="33" baseType="lpstr">
      <vt:lpstr>Agency FB</vt:lpstr>
      <vt:lpstr>Arial</vt:lpstr>
      <vt:lpstr>Arial,Sans-Serif</vt:lpstr>
      <vt:lpstr>Calibri</vt:lpstr>
      <vt:lpstr>Century Gothic</vt:lpstr>
      <vt:lpstr>Tahoma</vt:lpstr>
      <vt:lpstr>Wingdings 3</vt:lpstr>
      <vt:lpstr>Ion</vt:lpstr>
      <vt:lpstr>מצגת של PowerPoint‏</vt:lpstr>
      <vt:lpstr>Contents</vt:lpstr>
      <vt:lpstr>Introduction- Background </vt:lpstr>
      <vt:lpstr>NO MORE!!!</vt:lpstr>
      <vt:lpstr>Solution  </vt:lpstr>
      <vt:lpstr>Solution- outline</vt:lpstr>
      <vt:lpstr>Product    -     Use Case diagram </vt:lpstr>
      <vt:lpstr>מצגת של PowerPoint‏</vt:lpstr>
      <vt:lpstr>מצגת של PowerPoint‏</vt:lpstr>
      <vt:lpstr>small donation of a small organization Activity Diagram</vt:lpstr>
      <vt:lpstr>Search donation Activity Diagram</vt:lpstr>
      <vt:lpstr>מצגת של PowerPoint‏</vt:lpstr>
      <vt:lpstr>Login page</vt:lpstr>
      <vt:lpstr>Search Donation </vt:lpstr>
      <vt:lpstr>Testing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Challenges</vt:lpstr>
      <vt:lpstr>A short video of the project</vt:lpstr>
      <vt:lpstr>Thank you for listening 🙌🏽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win10</dc:creator>
  <cp:lastModifiedBy>Zohar Barel</cp:lastModifiedBy>
  <cp:revision>241</cp:revision>
  <dcterms:created xsi:type="dcterms:W3CDTF">2023-01-04T11:26:00Z</dcterms:created>
  <dcterms:modified xsi:type="dcterms:W3CDTF">2023-06-25T11:19:01Z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83FFC821425C48BF9A425704DB1A7120</vt:lpwstr>
  </property>
  <property fmtid="{D5CDD505-2E9C-101B-9397-08002B2CF9AE}" pid="3" name="KSOProductBuildVer">
    <vt:lpwstr>1033-11.2.0.11440</vt:lpwstr>
  </property>
</Properties>
</file>

<file path=docProps/thumbnail.jpeg>
</file>